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CDA3E5-0CFE-7ED9-D716-5301CF866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7E1413-7764-DA6C-7DFA-5307E0E16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7E6BE5-CC6A-BCE5-0819-40E92964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57D736-4017-1E58-7E04-30F26E9B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86FD3C-79EB-14B1-87F7-64825163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79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9357D-E60B-9952-3D4C-8E3A090D9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52FE1D-0537-39FD-B9E4-DE801CD1B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E69D5E-8CA0-292B-6FCC-10CA71A1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CC4E76-36F2-35D7-FD30-D27A5621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227C6D-9478-E9B7-3D36-9E81FE4C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252146-C7B2-178F-EEC3-FD29C0119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1B69E0-2CCA-07DA-3C32-BD81B97ED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8BC5B-B193-B435-FF9E-F86DD78E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17D905-E7C8-47D6-F0E6-756E69DD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7B02D-B139-7337-AD94-F2E01907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9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C7757-BA11-0859-467E-E0C9E83C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A1D9E9-82D2-B909-0A65-65CB60BD0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96EF39-9D15-6224-4ABF-BF9B1063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93B075-C1D6-340C-4AEA-D36D3AE1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CFA4AA-113E-E3E5-34B6-D9417136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60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5EA67-3EC2-5CB6-3CA0-FA558E38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FFB6E4-F2E1-9492-9B24-F05B7788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93E1A7-0278-BEFF-0AEB-142DD06F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79F2E4-DEA5-23DD-6F99-29100A37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2FAD7-66B5-9400-191D-42E9E659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10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034CE-08EB-B9BB-C2A9-F69353A9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53BE6-770C-510B-6F15-0D9784809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CADDD5-BB36-22A4-F099-8B9E0F0E8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4B91F4-D01C-9C75-9F2C-1D1FBF49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6D7231-3856-0406-0BD4-E2A61827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2C58D6-CEED-45CF-5FA0-879566E9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6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F3FE6E-E9E3-D9CD-A5DE-C553922A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FCC7E-5966-9761-0ED5-882ADAC04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98E875-1F63-5A12-2395-5FCB14BC3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A1D1CC-5F40-AD7F-66B2-AAEC002F1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C2C76B-525A-6CD8-A52F-8DB843F22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D8CF78-6C01-4340-C2B6-68880A1D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DDA7AF-D1AE-56FF-36AF-FF2C096A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57C537-FD4C-E703-9431-6E0462A2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56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63385-BD7B-B529-BDE9-0DD39A55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9B384B-3479-9FE0-753A-7B550F14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628F1B-2C17-F92C-A1C4-1B49E23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F94C42-352B-C502-DCEB-A3854898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9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2FAA32-450D-EBA3-1C9D-9B0FE001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0032CB-ACBD-EAA5-0BAB-D1EA6BED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06BD6C-1083-DF8C-24E0-11AB4468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4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2729D-90B3-5714-DB7A-A020ED81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92AE24-1E37-1027-4014-A359FBBF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8C44BE-6309-554C-78F8-0005D1A92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87FB4C-CC2E-8998-B3CE-0677582B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F58383-E69E-59AC-B41A-96989470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B173AD-EA94-32A6-6C1C-C8635955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17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B8D1C-0756-4175-8221-42342DC9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A95CE5-C7C5-44A5-C342-41ED38F1A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3C91CB-12F2-21B3-2BDE-A76CF17A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2C2EB3-F39D-3534-2FFF-21215069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406508-A18F-F786-AC47-678F00DB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972C57-FB0A-2F58-5831-499329E3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34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7317A0-33FC-8825-1DE2-E2EE2BDE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02234C-5472-A314-811C-7CADA7AB2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44BB69-2EF9-E78F-0FCA-AE11ABC7D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5FE9-6550-4095-9859-1C9B8CFC682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A7F458-1551-D6F0-BC5D-9104312CC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4B2E0A-5A36-2217-5661-FFDA5E0C9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7DA3-A33C-41C7-AB7F-8FD079E4E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1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3006D84-4868-B2B7-C481-478F66EDB75F}"/>
              </a:ext>
            </a:extLst>
          </p:cNvPr>
          <p:cNvSpPr/>
          <p:nvPr/>
        </p:nvSpPr>
        <p:spPr>
          <a:xfrm>
            <a:off x="3274422" y="7142"/>
            <a:ext cx="6087291" cy="2786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自動運転大型トラックの「受け入れ可能な車両価格」</a:t>
            </a:r>
            <a:endParaRPr kumimoji="1" lang="ja-JP" altLang="en-US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BD2F19-B311-BD55-41CC-943948F0C191}"/>
              </a:ext>
            </a:extLst>
          </p:cNvPr>
          <p:cNvSpPr txBox="1"/>
          <p:nvPr/>
        </p:nvSpPr>
        <p:spPr>
          <a:xfrm>
            <a:off x="0" y="665312"/>
            <a:ext cx="3647152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東名阪・自動走行ビジネス化した場合の</a:t>
            </a:r>
            <a:r>
              <a:rPr lang="ja-JP" altLang="en-US" sz="1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損益</a:t>
            </a: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･･･「車両価格が高いから導入できない」と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いう誤謬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1.</a:t>
            </a:r>
            <a:r>
              <a:rPr kumimoji="1"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運送事業に占める経費内訳</a:t>
            </a:r>
          </a:p>
          <a:p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(1)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人件費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直間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50%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近くを占め、長距離便に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なる程、その割合は高くなる傾向がある。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車両の耐用年数は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年と長く、実際の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車両関係費は合計で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11.5%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程度に収まっている。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修繕費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事業用自動車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     4.8%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減価償却費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事業用自動車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 4.5%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保険料                   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2.0%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自動車リース料           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1.6%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</a:t>
            </a: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2.</a:t>
            </a:r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自動走行となった場合･･･</a:t>
            </a:r>
            <a:endParaRPr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(1)</a:t>
            </a:r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経費への影響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仮に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車両価格が</a:t>
            </a:r>
            <a:r>
              <a:rPr lang="en-US" altLang="ja-JP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倍になった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として、損益への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影響は･･･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①人件費の運送費分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41.3%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がゼロに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②車両関係費が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倍の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25.8%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③物流生産性が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東名阪の回転率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3.5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倍になる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ので、売上と車両関係費・燃料費が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3.5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倍になる</a:t>
            </a:r>
          </a:p>
          <a:p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</a:t>
            </a:r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物流生産性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年から東京⇔大阪間は片道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日工程となる。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②自動走行の場合、発着地での荷作業に各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時間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を要するとして、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時間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日の稼働が可能となり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稼働率は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3.5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倍となる。→物流生産性が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3,5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</a:t>
            </a:r>
          </a:p>
          <a:p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(80km/h×22h÷500km(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東京⇔大阪間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)=3.5)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(3)</a:t>
            </a:r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損益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上記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(1)(2)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を加味すると、「東名阪自動走行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専用運行」ビジネスは、車両価格が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倍になった</a:t>
            </a: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としても、桁外れに儲かるものとなる。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6B8CA4AD-549C-2873-3200-DF113998BE0F}"/>
              </a:ext>
            </a:extLst>
          </p:cNvPr>
          <p:cNvSpPr/>
          <p:nvPr/>
        </p:nvSpPr>
        <p:spPr>
          <a:xfrm>
            <a:off x="2381329" y="2176158"/>
            <a:ext cx="45719" cy="7990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A80059-EB50-242C-2BE6-83E3AEFE1D93}"/>
              </a:ext>
            </a:extLst>
          </p:cNvPr>
          <p:cNvSpPr txBox="1"/>
          <p:nvPr/>
        </p:nvSpPr>
        <p:spPr>
          <a:xfrm>
            <a:off x="2508825" y="262998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12.9%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88AF8FE-2C06-9AA7-678D-0DBCA56F8AC3}"/>
              </a:ext>
            </a:extLst>
          </p:cNvPr>
          <p:cNvCxnSpPr/>
          <p:nvPr/>
        </p:nvCxnSpPr>
        <p:spPr>
          <a:xfrm>
            <a:off x="7495029" y="2194560"/>
            <a:ext cx="2991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665060-980C-A3E8-797A-F863550C0438}"/>
              </a:ext>
            </a:extLst>
          </p:cNvPr>
          <p:cNvSpPr txBox="1"/>
          <p:nvPr/>
        </p:nvSpPr>
        <p:spPr>
          <a:xfrm>
            <a:off x="7818643" y="205606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0E62FB8-1897-0C05-021D-D4DD02528641}"/>
              </a:ext>
            </a:extLst>
          </p:cNvPr>
          <p:cNvCxnSpPr/>
          <p:nvPr/>
        </p:nvCxnSpPr>
        <p:spPr>
          <a:xfrm>
            <a:off x="7428411" y="2960662"/>
            <a:ext cx="216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E3F9BAC9-B199-EF20-0D88-FB3C3E1142D3}"/>
              </a:ext>
            </a:extLst>
          </p:cNvPr>
          <p:cNvCxnSpPr/>
          <p:nvPr/>
        </p:nvCxnSpPr>
        <p:spPr>
          <a:xfrm>
            <a:off x="7428411" y="3313359"/>
            <a:ext cx="216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2AC8973-C664-11BC-8FBD-F9626289AB08}"/>
              </a:ext>
            </a:extLst>
          </p:cNvPr>
          <p:cNvCxnSpPr>
            <a:cxnSpLocks/>
          </p:cNvCxnSpPr>
          <p:nvPr/>
        </p:nvCxnSpPr>
        <p:spPr>
          <a:xfrm>
            <a:off x="7428411" y="3846192"/>
            <a:ext cx="216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D64F25F-B0BD-E693-8CA8-20B6C1BF8A12}"/>
              </a:ext>
            </a:extLst>
          </p:cNvPr>
          <p:cNvCxnSpPr/>
          <p:nvPr/>
        </p:nvCxnSpPr>
        <p:spPr>
          <a:xfrm>
            <a:off x="7428410" y="3600742"/>
            <a:ext cx="216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3B3902E-00AD-E242-A8DD-8CC964C7DC97}"/>
              </a:ext>
            </a:extLst>
          </p:cNvPr>
          <p:cNvCxnSpPr/>
          <p:nvPr/>
        </p:nvCxnSpPr>
        <p:spPr>
          <a:xfrm>
            <a:off x="7644599" y="2960662"/>
            <a:ext cx="0" cy="8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2019D828-B90B-E417-6BDF-6FB6A129F137}"/>
              </a:ext>
            </a:extLst>
          </p:cNvPr>
          <p:cNvCxnSpPr/>
          <p:nvPr/>
        </p:nvCxnSpPr>
        <p:spPr>
          <a:xfrm>
            <a:off x="7644599" y="3429000"/>
            <a:ext cx="1495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D3CA9B-BA71-57DA-4E42-D5A50C7A6CEC}"/>
              </a:ext>
            </a:extLst>
          </p:cNvPr>
          <p:cNvSpPr txBox="1"/>
          <p:nvPr/>
        </p:nvSpPr>
        <p:spPr>
          <a:xfrm>
            <a:off x="7718304" y="329049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25.8</a:t>
            </a: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72781C5-E1E9-872D-349C-7E129838A008}"/>
              </a:ext>
            </a:extLst>
          </p:cNvPr>
          <p:cNvCxnSpPr/>
          <p:nvPr/>
        </p:nvCxnSpPr>
        <p:spPr>
          <a:xfrm>
            <a:off x="7442013" y="6021977"/>
            <a:ext cx="2991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F7D1D2-ADD1-1D6D-C7E4-FDB11E93D2AB}"/>
              </a:ext>
            </a:extLst>
          </p:cNvPr>
          <p:cNvSpPr txBox="1"/>
          <p:nvPr/>
        </p:nvSpPr>
        <p:spPr>
          <a:xfrm>
            <a:off x="7760768" y="5882578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18.8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(=1.1+40.7-23)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2A589A3-B68B-F9BC-441E-E5AEA0B06D9B}"/>
              </a:ext>
            </a:extLst>
          </p:cNvPr>
          <p:cNvSpPr/>
          <p:nvPr/>
        </p:nvSpPr>
        <p:spPr>
          <a:xfrm>
            <a:off x="7801878" y="735279"/>
            <a:ext cx="401931" cy="5664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07424B4-B867-BE25-A97C-1F4DD506AEAC}"/>
              </a:ext>
            </a:extLst>
          </p:cNvPr>
          <p:cNvSpPr txBox="1"/>
          <p:nvPr/>
        </p:nvSpPr>
        <p:spPr>
          <a:xfrm>
            <a:off x="7515856" y="477569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経費への影響</a:t>
            </a: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E26048B-2E5F-2327-23C0-0ED8BFA2CECA}"/>
              </a:ext>
            </a:extLst>
          </p:cNvPr>
          <p:cNvCxnSpPr>
            <a:cxnSpLocks/>
          </p:cNvCxnSpPr>
          <p:nvPr/>
        </p:nvCxnSpPr>
        <p:spPr>
          <a:xfrm flipV="1">
            <a:off x="7571708" y="1124886"/>
            <a:ext cx="1586086" cy="15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9534C10-1BED-9B4B-463F-EDF2170D04DC}"/>
              </a:ext>
            </a:extLst>
          </p:cNvPr>
          <p:cNvSpPr txBox="1"/>
          <p:nvPr/>
        </p:nvSpPr>
        <p:spPr>
          <a:xfrm>
            <a:off x="9293660" y="994081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350</a:t>
            </a:r>
            <a:endParaRPr kumimoji="1" lang="ja-JP" altLang="en-US" sz="11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C22812C-19ED-EFCD-F6A5-9D3C16E7D4F2}"/>
              </a:ext>
            </a:extLst>
          </p:cNvPr>
          <p:cNvSpPr txBox="1"/>
          <p:nvPr/>
        </p:nvSpPr>
        <p:spPr>
          <a:xfrm>
            <a:off x="8526686" y="94526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A9CA13C-418E-E8F7-9242-9B25977E9916}"/>
              </a:ext>
            </a:extLst>
          </p:cNvPr>
          <p:cNvCxnSpPr>
            <a:cxnSpLocks/>
          </p:cNvCxnSpPr>
          <p:nvPr/>
        </p:nvCxnSpPr>
        <p:spPr>
          <a:xfrm>
            <a:off x="7519955" y="2337664"/>
            <a:ext cx="15919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AF7113B-8607-D30A-FCAA-7BED9722AD76}"/>
              </a:ext>
            </a:extLst>
          </p:cNvPr>
          <p:cNvSpPr txBox="1"/>
          <p:nvPr/>
        </p:nvSpPr>
        <p:spPr>
          <a:xfrm>
            <a:off x="8548306" y="2138150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D35F1A1-ADAF-F081-3D99-B244D5AA4CD9}"/>
              </a:ext>
            </a:extLst>
          </p:cNvPr>
          <p:cNvSpPr txBox="1"/>
          <p:nvPr/>
        </p:nvSpPr>
        <p:spPr>
          <a:xfrm>
            <a:off x="9282299" y="21944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35.7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E2BE22A9-6CB8-FB74-3736-CB1D2F0EFAD0}"/>
              </a:ext>
            </a:extLst>
          </p:cNvPr>
          <p:cNvCxnSpPr>
            <a:cxnSpLocks/>
          </p:cNvCxnSpPr>
          <p:nvPr/>
        </p:nvCxnSpPr>
        <p:spPr>
          <a:xfrm>
            <a:off x="8085229" y="3411772"/>
            <a:ext cx="1072565" cy="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BE6DF-9897-EB8F-E760-86B7AA6DCAC3}"/>
              </a:ext>
            </a:extLst>
          </p:cNvPr>
          <p:cNvSpPr txBox="1"/>
          <p:nvPr/>
        </p:nvSpPr>
        <p:spPr>
          <a:xfrm>
            <a:off x="9277826" y="327262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90.3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F61E30-B61C-0E46-8B1D-4E87A1EE37EE}"/>
              </a:ext>
            </a:extLst>
          </p:cNvPr>
          <p:cNvSpPr txBox="1"/>
          <p:nvPr/>
        </p:nvSpPr>
        <p:spPr>
          <a:xfrm>
            <a:off x="8548306" y="31942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40113F2-50D6-6544-AE83-B42F992EDDAB}"/>
              </a:ext>
            </a:extLst>
          </p:cNvPr>
          <p:cNvCxnSpPr>
            <a:cxnSpLocks/>
          </p:cNvCxnSpPr>
          <p:nvPr/>
        </p:nvCxnSpPr>
        <p:spPr>
          <a:xfrm>
            <a:off x="7428410" y="4801556"/>
            <a:ext cx="1729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F6490DC-5705-F3B8-EF8C-7D76BD056C06}"/>
              </a:ext>
            </a:extLst>
          </p:cNvPr>
          <p:cNvSpPr txBox="1"/>
          <p:nvPr/>
        </p:nvSpPr>
        <p:spPr>
          <a:xfrm>
            <a:off x="8562452" y="3918733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6BA6AF7-644D-297A-22C4-9E074F36F699}"/>
              </a:ext>
            </a:extLst>
          </p:cNvPr>
          <p:cNvSpPr txBox="1"/>
          <p:nvPr/>
        </p:nvSpPr>
        <p:spPr>
          <a:xfrm>
            <a:off x="8538149" y="4112808"/>
            <a:ext cx="595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640660F-BDF5-711A-5776-270414062152}"/>
              </a:ext>
            </a:extLst>
          </p:cNvPr>
          <p:cNvSpPr txBox="1"/>
          <p:nvPr/>
        </p:nvSpPr>
        <p:spPr>
          <a:xfrm>
            <a:off x="8543171" y="4607500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7F72360-B1E7-79A0-88BE-FF177B821415}"/>
              </a:ext>
            </a:extLst>
          </p:cNvPr>
          <p:cNvSpPr txBox="1"/>
          <p:nvPr/>
        </p:nvSpPr>
        <p:spPr>
          <a:xfrm>
            <a:off x="9338977" y="39876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0.35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8BC652A-1B7E-0C0A-09E2-EDFDA31ABCB3}"/>
              </a:ext>
            </a:extLst>
          </p:cNvPr>
          <p:cNvSpPr txBox="1"/>
          <p:nvPr/>
        </p:nvSpPr>
        <p:spPr>
          <a:xfrm>
            <a:off x="9268894" y="4169682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11.55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D216C124-AB76-46F1-2CF4-DFD7245D4B99}"/>
              </a:ext>
            </a:extLst>
          </p:cNvPr>
          <p:cNvCxnSpPr>
            <a:cxnSpLocks/>
          </p:cNvCxnSpPr>
          <p:nvPr/>
        </p:nvCxnSpPr>
        <p:spPr>
          <a:xfrm>
            <a:off x="7466675" y="5717428"/>
            <a:ext cx="16911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8932765-D2F1-342C-8890-C0D29C77712F}"/>
              </a:ext>
            </a:extLst>
          </p:cNvPr>
          <p:cNvSpPr txBox="1"/>
          <p:nvPr/>
        </p:nvSpPr>
        <p:spPr>
          <a:xfrm>
            <a:off x="8520293" y="5527021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CAF78EF-2796-B8B3-5130-9B0ECE334859}"/>
              </a:ext>
            </a:extLst>
          </p:cNvPr>
          <p:cNvSpPr txBox="1"/>
          <p:nvPr/>
        </p:nvSpPr>
        <p:spPr>
          <a:xfrm>
            <a:off x="9275627" y="5587451"/>
            <a:ext cx="466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2.45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3438BD9-E4E3-86BD-A280-40D269A5612B}"/>
              </a:ext>
            </a:extLst>
          </p:cNvPr>
          <p:cNvSpPr/>
          <p:nvPr/>
        </p:nvSpPr>
        <p:spPr>
          <a:xfrm>
            <a:off x="9163854" y="768522"/>
            <a:ext cx="626513" cy="5664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71F1523-F81E-4EEF-7F9F-270E86C3B8F1}"/>
              </a:ext>
            </a:extLst>
          </p:cNvPr>
          <p:cNvSpPr txBox="1"/>
          <p:nvPr/>
        </p:nvSpPr>
        <p:spPr>
          <a:xfrm>
            <a:off x="8993499" y="496879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回転率の影響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79855D3-E83D-606C-A658-33AF419DB324}"/>
              </a:ext>
            </a:extLst>
          </p:cNvPr>
          <p:cNvSpPr txBox="1"/>
          <p:nvPr/>
        </p:nvSpPr>
        <p:spPr>
          <a:xfrm>
            <a:off x="9268894" y="4681945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57.05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C4D176C8-91A1-BBB3-8662-E78CCCACADF7}"/>
              </a:ext>
            </a:extLst>
          </p:cNvPr>
          <p:cNvCxnSpPr/>
          <p:nvPr/>
        </p:nvCxnSpPr>
        <p:spPr>
          <a:xfrm>
            <a:off x="7442013" y="4110080"/>
            <a:ext cx="17157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3D26F99E-EDF8-91E8-D9DF-30B7D0C32CAE}"/>
              </a:ext>
            </a:extLst>
          </p:cNvPr>
          <p:cNvCxnSpPr/>
          <p:nvPr/>
        </p:nvCxnSpPr>
        <p:spPr>
          <a:xfrm>
            <a:off x="7428410" y="4298876"/>
            <a:ext cx="1729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7DBCF8B6-A02E-3D7F-55B5-DC606ABD71F7}"/>
              </a:ext>
            </a:extLst>
          </p:cNvPr>
          <p:cNvSpPr txBox="1"/>
          <p:nvPr/>
        </p:nvSpPr>
        <p:spPr>
          <a:xfrm>
            <a:off x="9173180" y="5119981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106.4</a:t>
            </a:r>
            <a:endParaRPr kumimoji="1" lang="ja-JP" altLang="en-US" sz="11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E7923BE-E6C8-CD4C-E3B4-614A982C1A3B}"/>
              </a:ext>
            </a:extLst>
          </p:cNvPr>
          <p:cNvSpPr txBox="1"/>
          <p:nvPr/>
        </p:nvSpPr>
        <p:spPr>
          <a:xfrm>
            <a:off x="9157794" y="589796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103.95</a:t>
            </a:r>
            <a:endParaRPr kumimoji="1" lang="ja-JP" altLang="en-US" sz="11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48D269DD-6D5C-98FC-489D-2667847070B4}"/>
              </a:ext>
            </a:extLst>
          </p:cNvPr>
          <p:cNvSpPr/>
          <p:nvPr/>
        </p:nvSpPr>
        <p:spPr>
          <a:xfrm>
            <a:off x="9932709" y="1750953"/>
            <a:ext cx="252549" cy="377606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03263A4-1082-FEAC-7646-A5DB71104D98}"/>
              </a:ext>
            </a:extLst>
          </p:cNvPr>
          <p:cNvSpPr txBox="1"/>
          <p:nvPr/>
        </p:nvSpPr>
        <p:spPr>
          <a:xfrm>
            <a:off x="10265456" y="2791618"/>
            <a:ext cx="178432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東名阪間で自動走行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専用シャトル便を運行すれば、仮に車両価格が倍になっても桁外れの利益の確保が可能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6971FCF-376D-ECCF-07F1-3F31FC534A09}"/>
              </a:ext>
            </a:extLst>
          </p:cNvPr>
          <p:cNvSpPr txBox="1"/>
          <p:nvPr/>
        </p:nvSpPr>
        <p:spPr>
          <a:xfrm>
            <a:off x="7652307" y="3090321"/>
            <a:ext cx="47320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×2.0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E989DBB-90B8-908B-091E-A44F956072A9}"/>
              </a:ext>
            </a:extLst>
          </p:cNvPr>
          <p:cNvSpPr txBox="1"/>
          <p:nvPr/>
        </p:nvSpPr>
        <p:spPr>
          <a:xfrm>
            <a:off x="10324699" y="4694906"/>
            <a:ext cx="16658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施設の受入対応や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域内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配送とのマッチングの</a:t>
            </a: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状況を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考慮しない場合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529AC9D-790E-40FC-6E8C-A824AAC4949B}"/>
              </a:ext>
            </a:extLst>
          </p:cNvPr>
          <p:cNvSpPr txBox="1"/>
          <p:nvPr/>
        </p:nvSpPr>
        <p:spPr>
          <a:xfrm>
            <a:off x="10265456" y="205606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倍の価格でも　</a:t>
            </a: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全く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問題ない！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EBFE6B-557E-92E4-65C9-202684FB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9997"/>
            <a:ext cx="2743200" cy="365125"/>
          </a:xfrm>
        </p:spPr>
        <p:txBody>
          <a:bodyPr/>
          <a:lstStyle/>
          <a:p>
            <a:fld id="{0C1D4D5F-9CF5-459E-A036-B274CA1873C4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76A6694-DF67-0C50-7902-CF3822CF0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20" y="267298"/>
            <a:ext cx="4131367" cy="6288947"/>
          </a:xfrm>
          <a:prstGeom prst="rect">
            <a:avLst/>
          </a:prstGeom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AFA64AD-9470-BB79-611C-AD4F154C1020}"/>
              </a:ext>
            </a:extLst>
          </p:cNvPr>
          <p:cNvCxnSpPr>
            <a:cxnSpLocks/>
          </p:cNvCxnSpPr>
          <p:nvPr/>
        </p:nvCxnSpPr>
        <p:spPr>
          <a:xfrm>
            <a:off x="7591584" y="4529653"/>
            <a:ext cx="1566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AE49C1F-D650-3F64-95C8-D993B449859B}"/>
              </a:ext>
            </a:extLst>
          </p:cNvPr>
          <p:cNvSpPr txBox="1"/>
          <p:nvPr/>
        </p:nvSpPr>
        <p:spPr>
          <a:xfrm>
            <a:off x="8565499" y="4348610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×3.5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F98519-8D6A-44E3-85B1-F8DA05E6FB2F}"/>
              </a:ext>
            </a:extLst>
          </p:cNvPr>
          <p:cNvSpPr txBox="1"/>
          <p:nvPr/>
        </p:nvSpPr>
        <p:spPr>
          <a:xfrm>
            <a:off x="9253490" y="4374593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48.65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73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427</Words>
  <Application>Microsoft Office PowerPoint</Application>
  <PresentationFormat>ワイド画面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公平 筒井</dc:creator>
  <cp:lastModifiedBy>公平 筒井</cp:lastModifiedBy>
  <cp:revision>2</cp:revision>
  <dcterms:created xsi:type="dcterms:W3CDTF">2023-10-14T22:03:41Z</dcterms:created>
  <dcterms:modified xsi:type="dcterms:W3CDTF">2023-10-15T07:57:20Z</dcterms:modified>
</cp:coreProperties>
</file>