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32" r:id="rId2"/>
    <p:sldId id="634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4A7644-DBEE-C25B-158E-3BE7EE495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788707-5EB6-1D18-5C1B-2B64A0D4A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888547-CD0D-2F0E-4B96-8721216FD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CC4C62-C3C8-262E-C281-47C30E25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5E858D-5F67-A6D5-C9A2-2931FCE2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2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06C7BC-A731-ABCE-3580-11C4C096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10D2B1-59D8-1D79-3470-330A2AA67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138532-274E-2FC7-5E18-9F2FF30F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D6249B-EDCB-3F5F-3164-75DA169B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DCE37B-4B27-B263-A600-F1683D8E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99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E0AEA9A-291A-2D6A-B4EA-85E853111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09CC38D-5A91-3926-B414-B9631813F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AD467-7C4B-82A6-EA87-7E8DFC3D7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790F75-45A7-B61D-4767-08FF3A60F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9DDF5E-AE12-0C12-5B9F-550C7745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46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15EAD-8FC4-470A-DE90-833F1CC3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CB7960-7528-03D2-805A-AFB1090EB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6D3117-CD25-58C5-4ACC-8DBB4990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7316C9-02E3-326D-9664-1D1D46C4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FEFD70-08C2-0B94-9B18-C4DC6BB2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5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D4F5AB-D087-5E5E-B517-ACA677B5D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8B84C4-48C7-54C1-D1EC-F43A3C920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DD0141-9B48-EB5C-619E-AB970DC29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D48857-122A-6C17-C936-DD1225FE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73FFA4-1A5D-E928-6B3B-D1D9387A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86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B9644A-D102-E238-A468-BADF77474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7CC7BA-9A1B-5819-CA39-D352784E5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E7BE9D-25BC-3E68-1D3A-B7251FF58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CA7BAA-39DE-7A11-15DE-940BC117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D697C3-1639-993F-4969-ACE208CE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F8A8B7-9FBD-7B2F-145E-88579B229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5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C16A8D-78FB-2413-782E-073376640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665081-4845-F8FB-4C5B-687015113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0673C7-6422-40C4-A863-3C13D99F3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DA708F4-E87F-0C69-C241-CAFDF3B58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4F06FB-36CE-5BA1-FA1D-D3576DE5E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681900-B1BC-382A-2003-4CA932298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45CF2C2-7F39-BB64-B1CB-1D8CFB036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6571D6-A676-C2EB-18C0-301A1873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92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BF4E5D-EDF7-3146-9773-173CAE3B9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F81D26-2419-768E-284C-70EB1451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3BA5F9-F17E-6CD4-148B-3F0F7C7D9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C26A881-6B0B-71CB-4CD7-458EC5B2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22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8E5F28-64C0-6898-1254-9AA961EF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47768D-935F-8882-6C00-77CD9B5C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738C67-D348-941F-56A4-4FF60FD1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2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DFECB5-25F8-96C5-5FD9-3E03DD160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98C9F-06E1-CF91-4F1B-29B94913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0B9B06-77F2-F117-720E-B92DB44E8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3FC38C-D560-4C6A-CF91-093CC4EA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566001-4603-AFE0-020C-D4CEA968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22F034-8C9A-6B3B-306E-9C3EFC672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26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DAD62D-C8BA-C12F-0D8D-4F3880A48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34F403-D3F2-175D-DE31-930C4CAC6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ED317D-0D28-5707-4BF3-96955B308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A85D66-FB1B-871F-8792-6B521869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206243-E301-0A8B-5A43-40A9FEB1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B0A02F-A9D9-C4B3-F754-AFA4FCA2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8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D28EBEA-3DAB-C3FC-7866-ED7E66C8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779949-5157-8BF3-3BA7-E8F88846C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AB47DB-A560-231A-5C62-2D15DED29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A09F-5610-4D61-9D39-599D3318A742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64C843-0C1E-6DA9-E60B-4AEA12908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E8D078-AFFF-29F0-53A0-D70855870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DC0BA-B1D1-4B75-A629-B1C55EAE9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91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5DE3D9-1510-43BE-B443-41546391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81294"/>
            <a:ext cx="2743200" cy="365125"/>
          </a:xfrm>
        </p:spPr>
        <p:txBody>
          <a:bodyPr/>
          <a:lstStyle/>
          <a:p>
            <a:fld id="{0C1D4D5F-9CF5-459E-A036-B274CA1873C4}" type="slidenum">
              <a:rPr kumimoji="1" lang="ja-JP" altLang="en-US" b="1" smtClean="0">
                <a:solidFill>
                  <a:schemeClr val="tx1"/>
                </a:solidFill>
              </a:rPr>
              <a:t>1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DA20FDF-7755-4217-A8FA-6F8123285DA1}"/>
              </a:ext>
            </a:extLst>
          </p:cNvPr>
          <p:cNvSpPr/>
          <p:nvPr/>
        </p:nvSpPr>
        <p:spPr>
          <a:xfrm>
            <a:off x="8364581" y="329592"/>
            <a:ext cx="1994263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3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物流新・新幹線計画</a:t>
            </a:r>
            <a:r>
              <a:rPr kumimoji="1" lang="en-US" altLang="ja-JP" sz="13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1" lang="ja-JP" altLang="en-US" sz="13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BFD99BC-6406-8E2D-D372-9F02CE3F4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7" y="221673"/>
            <a:ext cx="12107965" cy="6594296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F8D34-CDB9-E5E0-5066-F5AF29C81F21}"/>
              </a:ext>
            </a:extLst>
          </p:cNvPr>
          <p:cNvSpPr txBox="1"/>
          <p:nvPr/>
        </p:nvSpPr>
        <p:spPr>
          <a:xfrm>
            <a:off x="5904412" y="651246"/>
            <a:ext cx="5993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/>
              <a:t>デジタルライフライン全国総合整備実現会議 第１回事務局資料</a:t>
            </a:r>
            <a:endParaRPr lang="en-US" altLang="ja-JP" sz="1200" b="1" dirty="0"/>
          </a:p>
          <a:p>
            <a:r>
              <a:rPr lang="ja-JP" altLang="en-US" sz="1200" b="1" dirty="0"/>
              <a:t>（方針案・論点） </a:t>
            </a:r>
            <a:r>
              <a:rPr lang="en-US" altLang="ja-JP" sz="1200" b="1" dirty="0"/>
              <a:t>2023</a:t>
            </a:r>
            <a:r>
              <a:rPr lang="ja-JP" altLang="en-US" sz="1200" b="1" dirty="0"/>
              <a:t>年</a:t>
            </a:r>
            <a:r>
              <a:rPr lang="en-US" altLang="ja-JP" sz="1200" b="1" dirty="0"/>
              <a:t>6</a:t>
            </a:r>
            <a:r>
              <a:rPr lang="ja-JP" altLang="en-US" sz="1200" b="1" dirty="0"/>
              <a:t>月 経済産業省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2FFC1A-346A-A990-2FAA-020A3CF22B2E}"/>
              </a:ext>
            </a:extLst>
          </p:cNvPr>
          <p:cNvSpPr/>
          <p:nvPr/>
        </p:nvSpPr>
        <p:spPr>
          <a:xfrm>
            <a:off x="7219406" y="1101207"/>
            <a:ext cx="4750922" cy="5344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EB857C-E5F8-028A-C62A-61965528141B}"/>
              </a:ext>
            </a:extLst>
          </p:cNvPr>
          <p:cNvSpPr/>
          <p:nvPr/>
        </p:nvSpPr>
        <p:spPr>
          <a:xfrm>
            <a:off x="9109166" y="3100251"/>
            <a:ext cx="2569028" cy="5296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C225D7EE-53F6-D508-6066-E36E1C0C7752}"/>
              </a:ext>
            </a:extLst>
          </p:cNvPr>
          <p:cNvCxnSpPr/>
          <p:nvPr/>
        </p:nvCxnSpPr>
        <p:spPr>
          <a:xfrm>
            <a:off x="7544525" y="5409606"/>
            <a:ext cx="411915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スライド番号プレースホルダー 1">
            <a:extLst>
              <a:ext uri="{FF2B5EF4-FFF2-40B4-BE49-F238E27FC236}">
                <a16:creationId xmlns:a16="http://schemas.microsoft.com/office/drawing/2014/main" id="{53CFBD69-1A72-54F0-419B-21D5CDF734FC}"/>
              </a:ext>
            </a:extLst>
          </p:cNvPr>
          <p:cNvSpPr txBox="1">
            <a:spLocks/>
          </p:cNvSpPr>
          <p:nvPr/>
        </p:nvSpPr>
        <p:spPr>
          <a:xfrm>
            <a:off x="9390591" y="6548440"/>
            <a:ext cx="2826327" cy="375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97AACA8-29B4-E9CE-C38C-FE4B2DE3EADF}"/>
              </a:ext>
            </a:extLst>
          </p:cNvPr>
          <p:cNvSpPr/>
          <p:nvPr/>
        </p:nvSpPr>
        <p:spPr>
          <a:xfrm>
            <a:off x="11897797" y="6548440"/>
            <a:ext cx="202293" cy="267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EB7B6AE-D094-CACA-70FA-4FBB26A2F769}"/>
              </a:ext>
            </a:extLst>
          </p:cNvPr>
          <p:cNvCxnSpPr>
            <a:cxnSpLocks/>
          </p:cNvCxnSpPr>
          <p:nvPr/>
        </p:nvCxnSpPr>
        <p:spPr>
          <a:xfrm>
            <a:off x="9109166" y="3013166"/>
            <a:ext cx="25690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47DB100-B379-2EBF-DFAE-86B905986E40}"/>
              </a:ext>
            </a:extLst>
          </p:cNvPr>
          <p:cNvSpPr txBox="1"/>
          <p:nvPr/>
        </p:nvSpPr>
        <p:spPr>
          <a:xfrm>
            <a:off x="11801799" y="6571824"/>
            <a:ext cx="3606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0C1D4D5F-9CF5-459E-A036-B274CA1873C4}" type="slidenum">
              <a:rPr kumimoji="1" lang="ja-JP" altLang="en-US" sz="1200" b="1" smtClean="0">
                <a:solidFill>
                  <a:schemeClr val="tx1"/>
                </a:solidFill>
              </a:rPr>
              <a:pPr/>
              <a:t>1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3353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6DE44EF-D31E-497D-9CAB-345E1619A98D}"/>
              </a:ext>
            </a:extLst>
          </p:cNvPr>
          <p:cNvSpPr/>
          <p:nvPr/>
        </p:nvSpPr>
        <p:spPr>
          <a:xfrm>
            <a:off x="7798945" y="3798958"/>
            <a:ext cx="418012" cy="844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東京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281080-3850-4EAF-8DF7-85EDE9EEB052}"/>
              </a:ext>
            </a:extLst>
          </p:cNvPr>
          <p:cNvSpPr/>
          <p:nvPr/>
        </p:nvSpPr>
        <p:spPr>
          <a:xfrm>
            <a:off x="6016964" y="3763097"/>
            <a:ext cx="418012" cy="844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名古屋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2C6113E-7D6C-49CE-9BB1-D7D8B4E0CFAF}"/>
              </a:ext>
            </a:extLst>
          </p:cNvPr>
          <p:cNvSpPr/>
          <p:nvPr/>
        </p:nvSpPr>
        <p:spPr>
          <a:xfrm>
            <a:off x="4117640" y="3747647"/>
            <a:ext cx="418012" cy="844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大坂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299854B-C97D-452C-8FCC-13BB06C3ACB9}"/>
              </a:ext>
            </a:extLst>
          </p:cNvPr>
          <p:cNvSpPr/>
          <p:nvPr/>
        </p:nvSpPr>
        <p:spPr>
          <a:xfrm>
            <a:off x="3567793" y="3385981"/>
            <a:ext cx="5408022" cy="151529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3E429B-6A17-413A-A61C-EE6256284C82}"/>
              </a:ext>
            </a:extLst>
          </p:cNvPr>
          <p:cNvSpPr/>
          <p:nvPr/>
        </p:nvSpPr>
        <p:spPr>
          <a:xfrm>
            <a:off x="3533078" y="5763939"/>
            <a:ext cx="1587136" cy="496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自動走行</a:t>
            </a:r>
          </a:p>
          <a:p>
            <a:pPr algn="ctr"/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ターミナル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6BB6850-9C45-4BF9-AEE7-C3F4E8250928}"/>
              </a:ext>
            </a:extLst>
          </p:cNvPr>
          <p:cNvSpPr/>
          <p:nvPr/>
        </p:nvSpPr>
        <p:spPr>
          <a:xfrm>
            <a:off x="5478236" y="5773781"/>
            <a:ext cx="1587136" cy="496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自動走行</a:t>
            </a:r>
          </a:p>
          <a:p>
            <a:pPr algn="ctr"/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ターミナル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C5F63A9-A232-4288-B2B3-2B0932551ECD}"/>
              </a:ext>
            </a:extLst>
          </p:cNvPr>
          <p:cNvSpPr/>
          <p:nvPr/>
        </p:nvSpPr>
        <p:spPr>
          <a:xfrm>
            <a:off x="7334458" y="5755665"/>
            <a:ext cx="1587136" cy="496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自動走行</a:t>
            </a:r>
          </a:p>
          <a:p>
            <a:pPr algn="ctr"/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ターミナル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CFE02E-1892-404A-8A44-C26C439BD1F4}"/>
              </a:ext>
            </a:extLst>
          </p:cNvPr>
          <p:cNvSpPr/>
          <p:nvPr/>
        </p:nvSpPr>
        <p:spPr>
          <a:xfrm>
            <a:off x="3533078" y="5267550"/>
            <a:ext cx="1587136" cy="496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データセンター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6EB2597-99E9-46F3-AB81-6259E5162C9F}"/>
              </a:ext>
            </a:extLst>
          </p:cNvPr>
          <p:cNvSpPr/>
          <p:nvPr/>
        </p:nvSpPr>
        <p:spPr>
          <a:xfrm>
            <a:off x="5478236" y="5277391"/>
            <a:ext cx="1587136" cy="496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データセンター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747B29B-CA2F-4878-A817-57D73203899B}"/>
              </a:ext>
            </a:extLst>
          </p:cNvPr>
          <p:cNvSpPr/>
          <p:nvPr/>
        </p:nvSpPr>
        <p:spPr>
          <a:xfrm>
            <a:off x="7329163" y="5277390"/>
            <a:ext cx="1587136" cy="496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データセンター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79034CD-A2BC-42F9-ACB8-465CA3F7026C}"/>
              </a:ext>
            </a:extLst>
          </p:cNvPr>
          <p:cNvSpPr txBox="1"/>
          <p:nvPr/>
        </p:nvSpPr>
        <p:spPr>
          <a:xfrm>
            <a:off x="4115005" y="3399807"/>
            <a:ext cx="4014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高速道路直結型物流施設</a:t>
            </a:r>
            <a:r>
              <a:rPr lang="en-US" altLang="ja-JP" sz="16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/SA</a:t>
            </a:r>
            <a:r>
              <a:rPr lang="ja-JP" altLang="en-US" sz="16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ja-JP" sz="16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PA</a:t>
            </a:r>
            <a:r>
              <a:rPr lang="ja-JP" altLang="en-US" sz="16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中継基地</a:t>
            </a:r>
            <a:endParaRPr kumimoji="1" lang="ja-JP" altLang="en-US" sz="1600" b="1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72C08B1-3F9E-4905-9918-1D84E880BFF9}"/>
              </a:ext>
            </a:extLst>
          </p:cNvPr>
          <p:cNvSpPr/>
          <p:nvPr/>
        </p:nvSpPr>
        <p:spPr>
          <a:xfrm>
            <a:off x="2883357" y="3819514"/>
            <a:ext cx="313509" cy="69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神戸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5B1ED06-AF24-49D9-BA4E-02A8830E8866}"/>
              </a:ext>
            </a:extLst>
          </p:cNvPr>
          <p:cNvSpPr/>
          <p:nvPr/>
        </p:nvSpPr>
        <p:spPr>
          <a:xfrm>
            <a:off x="1577752" y="3819513"/>
            <a:ext cx="313509" cy="69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広島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1992C97-2A2F-4DE6-9D0A-A6A58C1EEC80}"/>
              </a:ext>
            </a:extLst>
          </p:cNvPr>
          <p:cNvSpPr/>
          <p:nvPr/>
        </p:nvSpPr>
        <p:spPr>
          <a:xfrm>
            <a:off x="1577751" y="2895798"/>
            <a:ext cx="313509" cy="69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松江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B7CFD41-D447-40A3-A1FB-931E3FBEA8E4}"/>
              </a:ext>
            </a:extLst>
          </p:cNvPr>
          <p:cNvSpPr/>
          <p:nvPr/>
        </p:nvSpPr>
        <p:spPr>
          <a:xfrm>
            <a:off x="2880885" y="4712443"/>
            <a:ext cx="313509" cy="69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香川</a:t>
            </a:r>
            <a:endParaRPr kumimoji="1" lang="ja-JP" altLang="en-US" sz="1400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17347EF-7A34-405A-A795-6322374F0B4F}"/>
              </a:ext>
            </a:extLst>
          </p:cNvPr>
          <p:cNvSpPr/>
          <p:nvPr/>
        </p:nvSpPr>
        <p:spPr>
          <a:xfrm>
            <a:off x="2218647" y="4734389"/>
            <a:ext cx="312644" cy="634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高松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0332A44-38D3-42B1-BD64-68BBF61C1ABB}"/>
              </a:ext>
            </a:extLst>
          </p:cNvPr>
          <p:cNvSpPr/>
          <p:nvPr/>
        </p:nvSpPr>
        <p:spPr>
          <a:xfrm>
            <a:off x="991698" y="3819513"/>
            <a:ext cx="313509" cy="69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北九州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7815BB1-9DFC-4F88-8065-4415B7BB1433}"/>
              </a:ext>
            </a:extLst>
          </p:cNvPr>
          <p:cNvSpPr/>
          <p:nvPr/>
        </p:nvSpPr>
        <p:spPr>
          <a:xfrm>
            <a:off x="385448" y="3819513"/>
            <a:ext cx="313509" cy="69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福岡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9FB275D-5F3B-4944-97B4-44B0607FA914}"/>
              </a:ext>
            </a:extLst>
          </p:cNvPr>
          <p:cNvSpPr/>
          <p:nvPr/>
        </p:nvSpPr>
        <p:spPr>
          <a:xfrm>
            <a:off x="2218646" y="3819513"/>
            <a:ext cx="313509" cy="69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岡山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6BE4600-0982-4A3A-AA77-629B52EA3F94}"/>
              </a:ext>
            </a:extLst>
          </p:cNvPr>
          <p:cNvSpPr/>
          <p:nvPr/>
        </p:nvSpPr>
        <p:spPr>
          <a:xfrm>
            <a:off x="10035419" y="2861563"/>
            <a:ext cx="313509" cy="74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新潟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6BE43D4D-8533-4C37-8672-65A1CA53D2DE}"/>
              </a:ext>
            </a:extLst>
          </p:cNvPr>
          <p:cNvSpPr/>
          <p:nvPr/>
        </p:nvSpPr>
        <p:spPr>
          <a:xfrm>
            <a:off x="10025235" y="3854352"/>
            <a:ext cx="313509" cy="69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福島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B592923-2576-489E-A8A2-8F2C3F9E2FB1}"/>
              </a:ext>
            </a:extLst>
          </p:cNvPr>
          <p:cNvSpPr/>
          <p:nvPr/>
        </p:nvSpPr>
        <p:spPr>
          <a:xfrm>
            <a:off x="10632906" y="3854352"/>
            <a:ext cx="313509" cy="69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仙台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7C2A882-F937-4AA8-920D-59D2B7400413}"/>
              </a:ext>
            </a:extLst>
          </p:cNvPr>
          <p:cNvSpPr/>
          <p:nvPr/>
        </p:nvSpPr>
        <p:spPr>
          <a:xfrm>
            <a:off x="11240577" y="3860629"/>
            <a:ext cx="313509" cy="69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盛岡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7A9D266-B9F8-4BAB-9A9C-9AA16BE5E620}"/>
              </a:ext>
            </a:extLst>
          </p:cNvPr>
          <p:cNvSpPr/>
          <p:nvPr/>
        </p:nvSpPr>
        <p:spPr>
          <a:xfrm>
            <a:off x="9354093" y="3864482"/>
            <a:ext cx="313509" cy="69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久喜</a:t>
            </a:r>
          </a:p>
        </p:txBody>
      </p:sp>
      <p:sp>
        <p:nvSpPr>
          <p:cNvPr id="39" name="右中かっこ 38">
            <a:extLst>
              <a:ext uri="{FF2B5EF4-FFF2-40B4-BE49-F238E27FC236}">
                <a16:creationId xmlns:a16="http://schemas.microsoft.com/office/drawing/2014/main" id="{A966FB02-E6D7-4AF1-8B0F-76D9C3209B3A}"/>
              </a:ext>
            </a:extLst>
          </p:cNvPr>
          <p:cNvSpPr/>
          <p:nvPr/>
        </p:nvSpPr>
        <p:spPr>
          <a:xfrm rot="5400000">
            <a:off x="1694362" y="4047063"/>
            <a:ext cx="243376" cy="29205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D5FEECED-6DD0-46E1-A978-9A7C14A6FAFA}"/>
              </a:ext>
            </a:extLst>
          </p:cNvPr>
          <p:cNvSpPr/>
          <p:nvPr/>
        </p:nvSpPr>
        <p:spPr>
          <a:xfrm>
            <a:off x="1022483" y="6147760"/>
            <a:ext cx="1587136" cy="301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自動走行ターミナル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1CAA331-E5D1-43FC-85C2-37D3BEEC25F0}"/>
              </a:ext>
            </a:extLst>
          </p:cNvPr>
          <p:cNvSpPr/>
          <p:nvPr/>
        </p:nvSpPr>
        <p:spPr>
          <a:xfrm>
            <a:off x="1022483" y="5846615"/>
            <a:ext cx="1587136" cy="301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データセンター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7E31D4D-E07B-4645-B29A-366B97EA761C}"/>
              </a:ext>
            </a:extLst>
          </p:cNvPr>
          <p:cNvSpPr txBox="1"/>
          <p:nvPr/>
        </p:nvSpPr>
        <p:spPr>
          <a:xfrm>
            <a:off x="1075665" y="5591628"/>
            <a:ext cx="15183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各中核都市に整備</a:t>
            </a:r>
          </a:p>
        </p:txBody>
      </p:sp>
      <p:sp>
        <p:nvSpPr>
          <p:cNvPr id="43" name="右中かっこ 42">
            <a:extLst>
              <a:ext uri="{FF2B5EF4-FFF2-40B4-BE49-F238E27FC236}">
                <a16:creationId xmlns:a16="http://schemas.microsoft.com/office/drawing/2014/main" id="{6C86FF16-D87E-4AF1-8A52-C90C0E4DE8FB}"/>
              </a:ext>
            </a:extLst>
          </p:cNvPr>
          <p:cNvSpPr/>
          <p:nvPr/>
        </p:nvSpPr>
        <p:spPr>
          <a:xfrm rot="5400000">
            <a:off x="10484049" y="3946830"/>
            <a:ext cx="243376" cy="29205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02022ED-45A9-4E21-92F9-0925E8DBE5C0}"/>
              </a:ext>
            </a:extLst>
          </p:cNvPr>
          <p:cNvSpPr txBox="1"/>
          <p:nvPr/>
        </p:nvSpPr>
        <p:spPr>
          <a:xfrm>
            <a:off x="9860643" y="5501673"/>
            <a:ext cx="15183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各中核都市に整備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233C114-E5BB-405C-8B67-A63CC32D2DA9}"/>
              </a:ext>
            </a:extLst>
          </p:cNvPr>
          <p:cNvSpPr/>
          <p:nvPr/>
        </p:nvSpPr>
        <p:spPr>
          <a:xfrm>
            <a:off x="9810194" y="5846615"/>
            <a:ext cx="1591089" cy="301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データセンター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A7A7E83-EC7D-4B36-A362-B55344C294D6}"/>
              </a:ext>
            </a:extLst>
          </p:cNvPr>
          <p:cNvSpPr/>
          <p:nvPr/>
        </p:nvSpPr>
        <p:spPr>
          <a:xfrm>
            <a:off x="9812171" y="6147759"/>
            <a:ext cx="1587136" cy="301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自動走行ターミナル</a:t>
            </a:r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C3FE1F94-1216-458C-BEA1-599F116EBAF1}"/>
              </a:ext>
            </a:extLst>
          </p:cNvPr>
          <p:cNvSpPr/>
          <p:nvPr/>
        </p:nvSpPr>
        <p:spPr>
          <a:xfrm>
            <a:off x="9145459" y="2777570"/>
            <a:ext cx="2920556" cy="24998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8F4FBAA0-D474-4B64-96EA-3F4858533F01}"/>
              </a:ext>
            </a:extLst>
          </p:cNvPr>
          <p:cNvSpPr/>
          <p:nvPr/>
        </p:nvSpPr>
        <p:spPr>
          <a:xfrm>
            <a:off x="272409" y="2845292"/>
            <a:ext cx="3116190" cy="25638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E8804C75-9929-44A2-BD05-F23E8BF8F9A9}"/>
              </a:ext>
            </a:extLst>
          </p:cNvPr>
          <p:cNvCxnSpPr>
            <a:stCxn id="5" idx="1"/>
            <a:endCxn id="25" idx="3"/>
          </p:cNvCxnSpPr>
          <p:nvPr/>
        </p:nvCxnSpPr>
        <p:spPr>
          <a:xfrm flipH="1" flipV="1">
            <a:off x="3196866" y="4168946"/>
            <a:ext cx="920774" cy="10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CB49ACD2-27F0-49B2-988D-EDA286065EE8}"/>
              </a:ext>
            </a:extLst>
          </p:cNvPr>
          <p:cNvCxnSpPr>
            <a:stCxn id="25" idx="1"/>
            <a:endCxn id="33" idx="3"/>
          </p:cNvCxnSpPr>
          <p:nvPr/>
        </p:nvCxnSpPr>
        <p:spPr>
          <a:xfrm flipH="1" flipV="1">
            <a:off x="2532155" y="4168945"/>
            <a:ext cx="351202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92021178-90C6-47F6-8373-ECDA23368143}"/>
              </a:ext>
            </a:extLst>
          </p:cNvPr>
          <p:cNvCxnSpPr>
            <a:stCxn id="33" idx="1"/>
            <a:endCxn id="26" idx="3"/>
          </p:cNvCxnSpPr>
          <p:nvPr/>
        </p:nvCxnSpPr>
        <p:spPr>
          <a:xfrm flipH="1">
            <a:off x="1891261" y="4168945"/>
            <a:ext cx="32738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F24D1B7A-1757-4EB8-ADCE-5CC03CF6D936}"/>
              </a:ext>
            </a:extLst>
          </p:cNvPr>
          <p:cNvCxnSpPr>
            <a:stCxn id="26" idx="1"/>
            <a:endCxn id="31" idx="3"/>
          </p:cNvCxnSpPr>
          <p:nvPr/>
        </p:nvCxnSpPr>
        <p:spPr>
          <a:xfrm flipH="1">
            <a:off x="1305207" y="4168945"/>
            <a:ext cx="27254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4AFCC4AC-2545-440A-A62E-9D5253FC88D3}"/>
              </a:ext>
            </a:extLst>
          </p:cNvPr>
          <p:cNvCxnSpPr>
            <a:stCxn id="31" idx="1"/>
            <a:endCxn id="32" idx="3"/>
          </p:cNvCxnSpPr>
          <p:nvPr/>
        </p:nvCxnSpPr>
        <p:spPr>
          <a:xfrm flipH="1">
            <a:off x="698957" y="4168945"/>
            <a:ext cx="2927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4284093A-A1FF-46D2-874B-0DEE92DF9C7C}"/>
              </a:ext>
            </a:extLst>
          </p:cNvPr>
          <p:cNvCxnSpPr>
            <a:stCxn id="26" idx="0"/>
            <a:endCxn id="27" idx="2"/>
          </p:cNvCxnSpPr>
          <p:nvPr/>
        </p:nvCxnSpPr>
        <p:spPr>
          <a:xfrm flipH="1" flipV="1">
            <a:off x="1734506" y="3594661"/>
            <a:ext cx="1" cy="22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4857046B-E27D-440F-885E-B2E9A99FBF1E}"/>
              </a:ext>
            </a:extLst>
          </p:cNvPr>
          <p:cNvCxnSpPr>
            <a:cxnSpLocks/>
          </p:cNvCxnSpPr>
          <p:nvPr/>
        </p:nvCxnSpPr>
        <p:spPr>
          <a:xfrm flipH="1">
            <a:off x="2380570" y="4528273"/>
            <a:ext cx="865" cy="2160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2201A015-A293-4C94-91FE-B328CB61EF91}"/>
              </a:ext>
            </a:extLst>
          </p:cNvPr>
          <p:cNvCxnSpPr>
            <a:cxnSpLocks/>
          </p:cNvCxnSpPr>
          <p:nvPr/>
        </p:nvCxnSpPr>
        <p:spPr>
          <a:xfrm flipH="1">
            <a:off x="3057712" y="4510073"/>
            <a:ext cx="865" cy="2160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F759619-C9E2-4E4C-A121-B1B2ACABCEEA}"/>
              </a:ext>
            </a:extLst>
          </p:cNvPr>
          <p:cNvSpPr/>
          <p:nvPr/>
        </p:nvSpPr>
        <p:spPr>
          <a:xfrm>
            <a:off x="9364095" y="2861563"/>
            <a:ext cx="313509" cy="74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富山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D5DED309-665A-47B5-997B-A7D50F94DCEB}"/>
              </a:ext>
            </a:extLst>
          </p:cNvPr>
          <p:cNvCxnSpPr>
            <a:stCxn id="3" idx="3"/>
            <a:endCxn id="38" idx="1"/>
          </p:cNvCxnSpPr>
          <p:nvPr/>
        </p:nvCxnSpPr>
        <p:spPr>
          <a:xfrm flipV="1">
            <a:off x="8216957" y="4213914"/>
            <a:ext cx="1137136" cy="74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3B04CD0F-EF73-4F95-AA68-0694085A496D}"/>
              </a:ext>
            </a:extLst>
          </p:cNvPr>
          <p:cNvCxnSpPr>
            <a:cxnSpLocks/>
          </p:cNvCxnSpPr>
          <p:nvPr/>
        </p:nvCxnSpPr>
        <p:spPr>
          <a:xfrm flipV="1">
            <a:off x="9719460" y="4202871"/>
            <a:ext cx="288996" cy="9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4FFF2F0A-2EBD-4AD5-B177-02BB00CFFA41}"/>
              </a:ext>
            </a:extLst>
          </p:cNvPr>
          <p:cNvCxnSpPr>
            <a:cxnSpLocks/>
          </p:cNvCxnSpPr>
          <p:nvPr/>
        </p:nvCxnSpPr>
        <p:spPr>
          <a:xfrm flipV="1">
            <a:off x="10340784" y="4210061"/>
            <a:ext cx="288996" cy="9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74F13B9C-F4EF-4B03-A515-8855419E0C4C}"/>
              </a:ext>
            </a:extLst>
          </p:cNvPr>
          <p:cNvCxnSpPr>
            <a:cxnSpLocks/>
          </p:cNvCxnSpPr>
          <p:nvPr/>
        </p:nvCxnSpPr>
        <p:spPr>
          <a:xfrm flipV="1">
            <a:off x="10951581" y="4201959"/>
            <a:ext cx="288996" cy="9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85A48C26-F786-43B5-9073-035AE1E38C63}"/>
              </a:ext>
            </a:extLst>
          </p:cNvPr>
          <p:cNvCxnSpPr>
            <a:cxnSpLocks/>
            <a:endCxn id="75" idx="1"/>
          </p:cNvCxnSpPr>
          <p:nvPr/>
        </p:nvCxnSpPr>
        <p:spPr>
          <a:xfrm flipV="1">
            <a:off x="8224640" y="3235207"/>
            <a:ext cx="1139455" cy="9268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2443FA24-8511-4056-8D20-3AE3C7266E6C}"/>
              </a:ext>
            </a:extLst>
          </p:cNvPr>
          <p:cNvCxnSpPr>
            <a:endCxn id="34" idx="1"/>
          </p:cNvCxnSpPr>
          <p:nvPr/>
        </p:nvCxnSpPr>
        <p:spPr>
          <a:xfrm flipV="1">
            <a:off x="8368937" y="3235207"/>
            <a:ext cx="1666482" cy="9268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矢印: 下 88">
            <a:extLst>
              <a:ext uri="{FF2B5EF4-FFF2-40B4-BE49-F238E27FC236}">
                <a16:creationId xmlns:a16="http://schemas.microsoft.com/office/drawing/2014/main" id="{089884D7-2FF3-41B0-A0A4-9DB3215FF662}"/>
              </a:ext>
            </a:extLst>
          </p:cNvPr>
          <p:cNvSpPr/>
          <p:nvPr/>
        </p:nvSpPr>
        <p:spPr>
          <a:xfrm>
            <a:off x="4141599" y="4653893"/>
            <a:ext cx="360390" cy="496389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矢印: 下 89">
            <a:extLst>
              <a:ext uri="{FF2B5EF4-FFF2-40B4-BE49-F238E27FC236}">
                <a16:creationId xmlns:a16="http://schemas.microsoft.com/office/drawing/2014/main" id="{2364E615-03A2-4DAD-A340-1C4FE39DB49A}"/>
              </a:ext>
            </a:extLst>
          </p:cNvPr>
          <p:cNvSpPr/>
          <p:nvPr/>
        </p:nvSpPr>
        <p:spPr>
          <a:xfrm>
            <a:off x="6064940" y="4653893"/>
            <a:ext cx="360390" cy="496389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矢印: 下 90">
            <a:extLst>
              <a:ext uri="{FF2B5EF4-FFF2-40B4-BE49-F238E27FC236}">
                <a16:creationId xmlns:a16="http://schemas.microsoft.com/office/drawing/2014/main" id="{F8B09AEC-69AF-47A3-8440-D575B823A10B}"/>
              </a:ext>
            </a:extLst>
          </p:cNvPr>
          <p:cNvSpPr/>
          <p:nvPr/>
        </p:nvSpPr>
        <p:spPr>
          <a:xfrm>
            <a:off x="7864250" y="4695594"/>
            <a:ext cx="360390" cy="496389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ED9A73-6066-46C9-8949-46CF2F3EDE7F}"/>
              </a:ext>
            </a:extLst>
          </p:cNvPr>
          <p:cNvSpPr txBox="1"/>
          <p:nvPr/>
        </p:nvSpPr>
        <p:spPr>
          <a:xfrm>
            <a:off x="4136286" y="3037251"/>
            <a:ext cx="4288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まずは、東京～名古屋～大阪間でスタート！</a:t>
            </a:r>
          </a:p>
        </p:txBody>
      </p: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A76B016D-F106-47B3-A179-6EA9E20DCCA0}"/>
              </a:ext>
            </a:extLst>
          </p:cNvPr>
          <p:cNvSpPr/>
          <p:nvPr/>
        </p:nvSpPr>
        <p:spPr>
          <a:xfrm>
            <a:off x="1767256" y="126946"/>
            <a:ext cx="9335440" cy="34698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自動走行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&amp;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電動化運営会社設立の必要性　</a:t>
            </a:r>
            <a:endParaRPr kumimoji="1" lang="ja-JP" altLang="en-US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6B4D6513-B0E7-427E-8B61-E4BF3BA8AD06}"/>
              </a:ext>
            </a:extLst>
          </p:cNvPr>
          <p:cNvSpPr txBox="1"/>
          <p:nvPr/>
        </p:nvSpPr>
        <p:spPr>
          <a:xfrm>
            <a:off x="3037641" y="6449055"/>
            <a:ext cx="6595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それぞれの拠点が物流・情報流・エネルギー循環の拠点となります！</a:t>
            </a:r>
          </a:p>
        </p:txBody>
      </p:sp>
      <p:sp>
        <p:nvSpPr>
          <p:cNvPr id="18" name="矢印: 上 17">
            <a:extLst>
              <a:ext uri="{FF2B5EF4-FFF2-40B4-BE49-F238E27FC236}">
                <a16:creationId xmlns:a16="http://schemas.microsoft.com/office/drawing/2014/main" id="{964F85A3-4C03-431E-86FD-68F8A59E29E6}"/>
              </a:ext>
            </a:extLst>
          </p:cNvPr>
          <p:cNvSpPr/>
          <p:nvPr/>
        </p:nvSpPr>
        <p:spPr>
          <a:xfrm>
            <a:off x="4995812" y="2656829"/>
            <a:ext cx="2678731" cy="376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FCDFF436-22AB-416A-BAD9-FC9BB9C495C3}"/>
              </a:ext>
            </a:extLst>
          </p:cNvPr>
          <p:cNvSpPr/>
          <p:nvPr/>
        </p:nvSpPr>
        <p:spPr>
          <a:xfrm>
            <a:off x="3313277" y="1058474"/>
            <a:ext cx="6354325" cy="691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30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自動走行</a:t>
            </a:r>
            <a:r>
              <a:rPr kumimoji="1" lang="en-US" altLang="ja-JP" sz="230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&amp;</a:t>
            </a:r>
            <a:r>
              <a:rPr kumimoji="1" lang="ja-JP" altLang="en-US" sz="230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電動化運営会社</a:t>
            </a:r>
            <a:r>
              <a:rPr lang="en-US" altLang="ja-JP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社会的共通インフラ</a:t>
            </a:r>
            <a:r>
              <a:rPr lang="en-US" altLang="ja-JP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1" lang="ja-JP" altLang="en-US" dirty="0">
              <a:solidFill>
                <a:srgbClr val="FFFF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</a:t>
            </a:r>
            <a:r>
              <a:rPr lang="en-US" altLang="ja-JP" sz="140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40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株</a:t>
            </a:r>
            <a:r>
              <a:rPr lang="en-US" altLang="ja-JP" sz="140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40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物流新・新幹線計画」</a:t>
            </a:r>
            <a:endParaRPr kumimoji="1" lang="ja-JP" altLang="en-US" sz="1400" dirty="0">
              <a:solidFill>
                <a:srgbClr val="FFFF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C5FA8E7-F756-4AAF-BA9E-962A3C44F816}"/>
              </a:ext>
            </a:extLst>
          </p:cNvPr>
          <p:cNvSpPr/>
          <p:nvPr/>
        </p:nvSpPr>
        <p:spPr>
          <a:xfrm>
            <a:off x="4047805" y="2239647"/>
            <a:ext cx="908367" cy="214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金融機関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7CC9F284-518A-40E1-9877-5D08D8DFB3EA}"/>
              </a:ext>
            </a:extLst>
          </p:cNvPr>
          <p:cNvSpPr/>
          <p:nvPr/>
        </p:nvSpPr>
        <p:spPr>
          <a:xfrm>
            <a:off x="5906057" y="2237052"/>
            <a:ext cx="908367" cy="220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商社</a:t>
            </a:r>
            <a:endParaRPr kumimoji="1" lang="ja-JP" altLang="en-US" sz="1050" dirty="0">
              <a:solidFill>
                <a:srgbClr val="FFFF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8733F2A1-8645-4B8D-900D-A38351467AB8}"/>
              </a:ext>
            </a:extLst>
          </p:cNvPr>
          <p:cNvSpPr/>
          <p:nvPr/>
        </p:nvSpPr>
        <p:spPr>
          <a:xfrm>
            <a:off x="7836028" y="2218203"/>
            <a:ext cx="1162039" cy="231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自動車メーカー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7E7E1736-0DF7-4E74-BB6F-C9030DEC2D48}"/>
              </a:ext>
            </a:extLst>
          </p:cNvPr>
          <p:cNvSpPr/>
          <p:nvPr/>
        </p:nvSpPr>
        <p:spPr>
          <a:xfrm>
            <a:off x="6860160" y="2226871"/>
            <a:ext cx="938785" cy="225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運送会社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E82E82DB-8A1B-46E7-904B-E04301927A8F}"/>
              </a:ext>
            </a:extLst>
          </p:cNvPr>
          <p:cNvSpPr/>
          <p:nvPr/>
        </p:nvSpPr>
        <p:spPr>
          <a:xfrm>
            <a:off x="9025176" y="2219376"/>
            <a:ext cx="1010243" cy="21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デベロッパー</a:t>
            </a: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2ED0C781-843E-42AD-9ABD-C8BEA64338EA}"/>
              </a:ext>
            </a:extLst>
          </p:cNvPr>
          <p:cNvCxnSpPr>
            <a:cxnSpLocks/>
          </p:cNvCxnSpPr>
          <p:nvPr/>
        </p:nvCxnSpPr>
        <p:spPr>
          <a:xfrm flipV="1">
            <a:off x="4469654" y="1776753"/>
            <a:ext cx="0" cy="388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>
            <a:extLst>
              <a:ext uri="{FF2B5EF4-FFF2-40B4-BE49-F238E27FC236}">
                <a16:creationId xmlns:a16="http://schemas.microsoft.com/office/drawing/2014/main" id="{4537FD2B-D720-4229-840F-91D49A73BCED}"/>
              </a:ext>
            </a:extLst>
          </p:cNvPr>
          <p:cNvCxnSpPr>
            <a:cxnSpLocks/>
          </p:cNvCxnSpPr>
          <p:nvPr/>
        </p:nvCxnSpPr>
        <p:spPr>
          <a:xfrm flipV="1">
            <a:off x="5357074" y="1750023"/>
            <a:ext cx="0" cy="388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D884A397-8440-48E4-82C8-FEE9915563FE}"/>
              </a:ext>
            </a:extLst>
          </p:cNvPr>
          <p:cNvCxnSpPr>
            <a:cxnSpLocks/>
          </p:cNvCxnSpPr>
          <p:nvPr/>
        </p:nvCxnSpPr>
        <p:spPr>
          <a:xfrm flipV="1">
            <a:off x="6357408" y="1751784"/>
            <a:ext cx="0" cy="388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>
            <a:extLst>
              <a:ext uri="{FF2B5EF4-FFF2-40B4-BE49-F238E27FC236}">
                <a16:creationId xmlns:a16="http://schemas.microsoft.com/office/drawing/2014/main" id="{75FF4A76-61D3-4CD5-BE19-5BEDAA3D93BF}"/>
              </a:ext>
            </a:extLst>
          </p:cNvPr>
          <p:cNvCxnSpPr>
            <a:cxnSpLocks/>
          </p:cNvCxnSpPr>
          <p:nvPr/>
        </p:nvCxnSpPr>
        <p:spPr>
          <a:xfrm flipV="1">
            <a:off x="7329163" y="1750023"/>
            <a:ext cx="0" cy="388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D64E9787-C5F1-4AD3-9840-AEDE7C8D83CE}"/>
              </a:ext>
            </a:extLst>
          </p:cNvPr>
          <p:cNvCxnSpPr>
            <a:cxnSpLocks/>
          </p:cNvCxnSpPr>
          <p:nvPr/>
        </p:nvCxnSpPr>
        <p:spPr>
          <a:xfrm flipV="1">
            <a:off x="8424639" y="1751784"/>
            <a:ext cx="0" cy="388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404AFE70-5B4D-4D71-87EE-77EF9F683E6C}"/>
              </a:ext>
            </a:extLst>
          </p:cNvPr>
          <p:cNvSpPr/>
          <p:nvPr/>
        </p:nvSpPr>
        <p:spPr>
          <a:xfrm>
            <a:off x="4200789" y="2002823"/>
            <a:ext cx="537730" cy="214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出資</a:t>
            </a:r>
          </a:p>
        </p:txBody>
      </p:sp>
      <p:sp>
        <p:nvSpPr>
          <p:cNvPr id="101" name="四角形: 角を丸くする 100">
            <a:extLst>
              <a:ext uri="{FF2B5EF4-FFF2-40B4-BE49-F238E27FC236}">
                <a16:creationId xmlns:a16="http://schemas.microsoft.com/office/drawing/2014/main" id="{59839FE9-7793-4BA4-8B24-CD52C6EEC900}"/>
              </a:ext>
            </a:extLst>
          </p:cNvPr>
          <p:cNvSpPr/>
          <p:nvPr/>
        </p:nvSpPr>
        <p:spPr>
          <a:xfrm>
            <a:off x="5117994" y="2002130"/>
            <a:ext cx="518984" cy="20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出資</a:t>
            </a:r>
          </a:p>
        </p:txBody>
      </p:sp>
      <p:sp>
        <p:nvSpPr>
          <p:cNvPr id="102" name="四角形: 角を丸くする 101">
            <a:extLst>
              <a:ext uri="{FF2B5EF4-FFF2-40B4-BE49-F238E27FC236}">
                <a16:creationId xmlns:a16="http://schemas.microsoft.com/office/drawing/2014/main" id="{E1A704E9-13F6-4F1E-AA0B-4E6ACAAA745D}"/>
              </a:ext>
            </a:extLst>
          </p:cNvPr>
          <p:cNvSpPr/>
          <p:nvPr/>
        </p:nvSpPr>
        <p:spPr>
          <a:xfrm>
            <a:off x="6093262" y="2008879"/>
            <a:ext cx="537730" cy="214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出資</a:t>
            </a:r>
          </a:p>
        </p:txBody>
      </p:sp>
      <p:sp>
        <p:nvSpPr>
          <p:cNvPr id="103" name="四角形: 角を丸くする 102">
            <a:extLst>
              <a:ext uri="{FF2B5EF4-FFF2-40B4-BE49-F238E27FC236}">
                <a16:creationId xmlns:a16="http://schemas.microsoft.com/office/drawing/2014/main" id="{46646970-C375-4012-9A0A-11171EC350D7}"/>
              </a:ext>
            </a:extLst>
          </p:cNvPr>
          <p:cNvSpPr/>
          <p:nvPr/>
        </p:nvSpPr>
        <p:spPr>
          <a:xfrm>
            <a:off x="7077596" y="1993631"/>
            <a:ext cx="537730" cy="214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出資</a:t>
            </a:r>
          </a:p>
        </p:txBody>
      </p:sp>
      <p:sp>
        <p:nvSpPr>
          <p:cNvPr id="104" name="四角形: 角を丸くする 103">
            <a:extLst>
              <a:ext uri="{FF2B5EF4-FFF2-40B4-BE49-F238E27FC236}">
                <a16:creationId xmlns:a16="http://schemas.microsoft.com/office/drawing/2014/main" id="{9867AAF6-827B-4296-9A38-47FFB6015F81}"/>
              </a:ext>
            </a:extLst>
          </p:cNvPr>
          <p:cNvSpPr/>
          <p:nvPr/>
        </p:nvSpPr>
        <p:spPr>
          <a:xfrm>
            <a:off x="8148182" y="1989326"/>
            <a:ext cx="537730" cy="214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出資</a:t>
            </a:r>
          </a:p>
        </p:txBody>
      </p:sp>
      <p:sp>
        <p:nvSpPr>
          <p:cNvPr id="58" name="矢印: 左 57">
            <a:extLst>
              <a:ext uri="{FF2B5EF4-FFF2-40B4-BE49-F238E27FC236}">
                <a16:creationId xmlns:a16="http://schemas.microsoft.com/office/drawing/2014/main" id="{83A06564-6A8E-4D51-9A43-5151F02A1AC3}"/>
              </a:ext>
            </a:extLst>
          </p:cNvPr>
          <p:cNvSpPr/>
          <p:nvPr/>
        </p:nvSpPr>
        <p:spPr>
          <a:xfrm>
            <a:off x="9691052" y="1083143"/>
            <a:ext cx="455151" cy="7394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矢印: 左 104">
            <a:extLst>
              <a:ext uri="{FF2B5EF4-FFF2-40B4-BE49-F238E27FC236}">
                <a16:creationId xmlns:a16="http://schemas.microsoft.com/office/drawing/2014/main" id="{93F431C9-0FF0-4593-8091-941F71936FF6}"/>
              </a:ext>
            </a:extLst>
          </p:cNvPr>
          <p:cNvSpPr/>
          <p:nvPr/>
        </p:nvSpPr>
        <p:spPr>
          <a:xfrm>
            <a:off x="2810065" y="1074889"/>
            <a:ext cx="455151" cy="7394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3CA3795-B859-4B6B-8764-5DEA4CEDBDF2}"/>
              </a:ext>
            </a:extLst>
          </p:cNvPr>
          <p:cNvSpPr/>
          <p:nvPr/>
        </p:nvSpPr>
        <p:spPr>
          <a:xfrm>
            <a:off x="10192173" y="1077638"/>
            <a:ext cx="1643354" cy="692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自動走行車両の調達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46C1456B-0083-499F-9B0F-3B5F930D9A16}"/>
              </a:ext>
            </a:extLst>
          </p:cNvPr>
          <p:cNvSpPr/>
          <p:nvPr/>
        </p:nvSpPr>
        <p:spPr>
          <a:xfrm>
            <a:off x="1165880" y="1128163"/>
            <a:ext cx="1596124" cy="692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自動走行車両のリース</a:t>
            </a:r>
          </a:p>
        </p:txBody>
      </p:sp>
      <p:sp>
        <p:nvSpPr>
          <p:cNvPr id="13" name="矢印: 左右 12">
            <a:extLst>
              <a:ext uri="{FF2B5EF4-FFF2-40B4-BE49-F238E27FC236}">
                <a16:creationId xmlns:a16="http://schemas.microsoft.com/office/drawing/2014/main" id="{FED9F7F9-8E18-4D1C-8D87-3EBAFFE0ED9A}"/>
              </a:ext>
            </a:extLst>
          </p:cNvPr>
          <p:cNvSpPr/>
          <p:nvPr/>
        </p:nvSpPr>
        <p:spPr>
          <a:xfrm>
            <a:off x="4853748" y="3987371"/>
            <a:ext cx="836867" cy="3385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矢印: 左右 93">
            <a:extLst>
              <a:ext uri="{FF2B5EF4-FFF2-40B4-BE49-F238E27FC236}">
                <a16:creationId xmlns:a16="http://schemas.microsoft.com/office/drawing/2014/main" id="{447A1EE4-8FB2-46C1-A68D-5A7D997357CE}"/>
              </a:ext>
            </a:extLst>
          </p:cNvPr>
          <p:cNvSpPr/>
          <p:nvPr/>
        </p:nvSpPr>
        <p:spPr>
          <a:xfrm>
            <a:off x="6677400" y="3957964"/>
            <a:ext cx="836867" cy="3385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AB7DBD-6817-488D-A01A-D8DFCB58D4FB}"/>
              </a:ext>
            </a:extLst>
          </p:cNvPr>
          <p:cNvSpPr txBox="1"/>
          <p:nvPr/>
        </p:nvSpPr>
        <p:spPr>
          <a:xfrm>
            <a:off x="1934328" y="508290"/>
            <a:ext cx="8928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「幹線輸送の自動走行・電動化システム」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は</a:t>
            </a:r>
            <a:r>
              <a:rPr kumimoji="1" lang="ja-JP" altLang="en-US" sz="14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「公器」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なので</a:t>
            </a:r>
            <a:r>
              <a:rPr kumimoji="1" lang="ja-JP" altLang="en-US" sz="14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「社会的共通インフラ」</a:t>
            </a:r>
          </a:p>
          <a:p>
            <a:pPr algn="ctr"/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と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位置付け、</a:t>
            </a:r>
            <a:r>
              <a:rPr lang="ja-JP" altLang="en-US" sz="1400" b="1" u="sng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国が先導して</a:t>
            </a:r>
            <a:r>
              <a:rPr lang="ja-JP" altLang="en-US" sz="14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設立しないとどこも動かない！</a:t>
            </a:r>
            <a:endParaRPr kumimoji="1" lang="ja-JP" altLang="en-US" sz="1400" b="1" dirty="0">
              <a:solidFill>
                <a:srgbClr val="FF0000"/>
              </a:solidFill>
            </a:endParaRPr>
          </a:p>
          <a:p>
            <a:endParaRPr lang="ja-JP" altLang="en-US" sz="1400" b="1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F645616-ED57-4A79-B71C-F911B9817F5C}"/>
              </a:ext>
            </a:extLst>
          </p:cNvPr>
          <p:cNvSpPr txBox="1"/>
          <p:nvPr/>
        </p:nvSpPr>
        <p:spPr>
          <a:xfrm>
            <a:off x="3846" y="881387"/>
            <a:ext cx="461665" cy="16857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ソフトインフラ</a:t>
            </a: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A1531AF5-CC90-4F12-84D8-2E7293DB884C}"/>
              </a:ext>
            </a:extLst>
          </p:cNvPr>
          <p:cNvSpPr txBox="1"/>
          <p:nvPr/>
        </p:nvSpPr>
        <p:spPr>
          <a:xfrm>
            <a:off x="-77299" y="3308023"/>
            <a:ext cx="461665" cy="17081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ハード</a:t>
            </a:r>
            <a:r>
              <a:rPr kumimoji="1" lang="ja-JP" altLang="en-US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インフラ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CD7E89A-F6FC-476C-A999-D26FF7A2DC94}"/>
              </a:ext>
            </a:extLst>
          </p:cNvPr>
          <p:cNvSpPr txBox="1"/>
          <p:nvPr/>
        </p:nvSpPr>
        <p:spPr>
          <a:xfrm>
            <a:off x="1025223" y="1851266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自動走行・電動車の車両</a:t>
            </a:r>
          </a:p>
          <a:p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価格が高くても中小運送</a:t>
            </a:r>
          </a:p>
          <a:p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会社が</a:t>
            </a:r>
            <a:r>
              <a:rPr kumimoji="1"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使えるように対応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19F493CC-4EE3-4230-9738-3B38F5A0DF9C}"/>
              </a:ext>
            </a:extLst>
          </p:cNvPr>
          <p:cNvSpPr/>
          <p:nvPr/>
        </p:nvSpPr>
        <p:spPr>
          <a:xfrm>
            <a:off x="2964126" y="2235036"/>
            <a:ext cx="1017942" cy="214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産革機構・政投銀</a:t>
            </a:r>
          </a:p>
        </p:txBody>
      </p:sp>
      <p:sp>
        <p:nvSpPr>
          <p:cNvPr id="110" name="四角形: 角を丸くする 109">
            <a:extLst>
              <a:ext uri="{FF2B5EF4-FFF2-40B4-BE49-F238E27FC236}">
                <a16:creationId xmlns:a16="http://schemas.microsoft.com/office/drawing/2014/main" id="{352BC331-636C-4847-805E-5C1E9784A6BA}"/>
              </a:ext>
            </a:extLst>
          </p:cNvPr>
          <p:cNvSpPr/>
          <p:nvPr/>
        </p:nvSpPr>
        <p:spPr>
          <a:xfrm>
            <a:off x="3182840" y="1999095"/>
            <a:ext cx="537730" cy="214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出資</a:t>
            </a:r>
          </a:p>
        </p:txBody>
      </p:sp>
      <p:cxnSp>
        <p:nvCxnSpPr>
          <p:cNvPr id="111" name="直線矢印コネクタ 110">
            <a:extLst>
              <a:ext uri="{FF2B5EF4-FFF2-40B4-BE49-F238E27FC236}">
                <a16:creationId xmlns:a16="http://schemas.microsoft.com/office/drawing/2014/main" id="{7536227A-7971-4219-BBC7-7A5946BD1D44}"/>
              </a:ext>
            </a:extLst>
          </p:cNvPr>
          <p:cNvCxnSpPr>
            <a:cxnSpLocks/>
          </p:cNvCxnSpPr>
          <p:nvPr/>
        </p:nvCxnSpPr>
        <p:spPr>
          <a:xfrm flipV="1">
            <a:off x="3473097" y="1783556"/>
            <a:ext cx="0" cy="388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スライド番号プレースホルダー 1">
            <a:extLst>
              <a:ext uri="{FF2B5EF4-FFF2-40B4-BE49-F238E27FC236}">
                <a16:creationId xmlns:a16="http://schemas.microsoft.com/office/drawing/2014/main" id="{74A74D96-55C3-4C19-9AFD-7D1400868F2C}"/>
              </a:ext>
            </a:extLst>
          </p:cNvPr>
          <p:cNvSpPr txBox="1">
            <a:spLocks/>
          </p:cNvSpPr>
          <p:nvPr/>
        </p:nvSpPr>
        <p:spPr>
          <a:xfrm>
            <a:off x="9448800" y="65276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1D4D5F-9CF5-459E-A036-B274CA1873C4}" type="slidenum">
              <a:rPr lang="ja-JP" altLang="en-US" b="1" smtClean="0">
                <a:solidFill>
                  <a:schemeClr val="tx1"/>
                </a:solidFill>
              </a:rPr>
              <a:pPr/>
              <a:t>2</a:t>
            </a:fld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BE90E46-EB63-0C60-D764-B2C395F89CDD}"/>
              </a:ext>
            </a:extLst>
          </p:cNvPr>
          <p:cNvSpPr/>
          <p:nvPr/>
        </p:nvSpPr>
        <p:spPr>
          <a:xfrm>
            <a:off x="4982354" y="2226871"/>
            <a:ext cx="908367" cy="331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自動</a:t>
            </a:r>
            <a:r>
              <a:rPr kumimoji="1" lang="ja-JP" altLang="en-US" sz="900" dirty="0">
                <a:solidFill>
                  <a:srgbClr val="FFFF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運転　　　システム企業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A74A6AB3-5EE1-4C9C-E276-8FAA848DFD06}"/>
              </a:ext>
            </a:extLst>
          </p:cNvPr>
          <p:cNvSpPr/>
          <p:nvPr/>
        </p:nvSpPr>
        <p:spPr>
          <a:xfrm>
            <a:off x="9218767" y="1974848"/>
            <a:ext cx="537730" cy="214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出資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E44EDEF3-E4D4-4551-D3C9-7514EE17A508}"/>
              </a:ext>
            </a:extLst>
          </p:cNvPr>
          <p:cNvCxnSpPr>
            <a:cxnSpLocks/>
          </p:cNvCxnSpPr>
          <p:nvPr/>
        </p:nvCxnSpPr>
        <p:spPr>
          <a:xfrm flipV="1">
            <a:off x="9456605" y="1750023"/>
            <a:ext cx="0" cy="388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63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ワイド画面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公平 筒井</dc:creator>
  <cp:lastModifiedBy>公平 筒井</cp:lastModifiedBy>
  <cp:revision>1</cp:revision>
  <dcterms:created xsi:type="dcterms:W3CDTF">2023-10-15T06:34:50Z</dcterms:created>
  <dcterms:modified xsi:type="dcterms:W3CDTF">2023-10-15T06:35:47Z</dcterms:modified>
</cp:coreProperties>
</file>