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724" r:id="rId3"/>
    <p:sldId id="835" r:id="rId4"/>
    <p:sldId id="836" r:id="rId5"/>
    <p:sldId id="749" r:id="rId6"/>
    <p:sldId id="818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854B29-FDF8-42D7-9DDF-6B264329A968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B4C1E-8ECD-4D21-8E80-786797F099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8903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AFCAA-76EC-4B46-BD1C-A408D91FC2A2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519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BE2ED9-0116-61B9-F4E4-2A5A9D3281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BC01793-78C2-ED8D-9BBF-BCDA771A6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907815-5D3E-69BE-13F1-FC7DCD865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3460-FBAC-4656-8FA3-C6340D763321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6526D57-0DBC-9EEE-29F3-EE7300BE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2EFC4C-A085-8DAC-92E7-963D5BB12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F2E71-DA65-45CE-AB17-0780676231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4588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D81396-DCD6-7945-F8EC-1029AF1FF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EBB757-454F-1598-F7BF-C06D908C71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296574-DC25-F751-05E3-6F716BFA7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3460-FBAC-4656-8FA3-C6340D763321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3B3A73-A6C6-446B-8351-477680A20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183FE4-C157-9027-95DA-72413B97C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F2E71-DA65-45CE-AB17-0780676231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0735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793EA13-B922-8CB9-A286-7566CB658C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E10C0C8-C652-2785-1A05-88B1A776D1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31C9C62-4124-FDA2-9BD3-F476578A3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3460-FBAC-4656-8FA3-C6340D763321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763788-110F-5EFA-4CB6-AE6CF05C3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E7F7BB-ECC7-C73A-3639-7C1BD85E0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F2E71-DA65-45CE-AB17-0780676231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50B27A-06C2-774F-9A15-643E067BB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7A9B615-460B-FBFD-E583-834A6DFEBB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423561B-2708-0F2E-6876-31ACBA1B4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3460-FBAC-4656-8FA3-C6340D763321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61ADB1-8D09-5BF3-D46A-AC62BB1B5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385A457-859D-1256-EF52-7694081AB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F2E71-DA65-45CE-AB17-0780676231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1768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64964E-F8B2-8E02-B5F0-6CDAB295F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2641775-EE1B-C26F-96D0-C6C9A5C01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8166D3-4CC6-98CB-8A53-8A42D3190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3460-FBAC-4656-8FA3-C6340D763321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FA7032-9E75-63A6-DB05-7D366AE09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CEFFFF7-EAE9-9244-8F98-C8456E7BA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F2E71-DA65-45CE-AB17-0780676231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441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59EDFB-DE19-B398-C519-FFAA2C4C2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75B98E-4487-C4F3-1E3D-3677E207B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215F0A3-0536-1008-ABED-758E0A5677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9F351C1-37AF-735E-D0AF-057E0F30F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3460-FBAC-4656-8FA3-C6340D763321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D92C3FC-B65E-9531-A73D-CB7FE47CD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3C70E02-5D5A-2170-9C43-8B9F8B6A3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F2E71-DA65-45CE-AB17-0780676231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1081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17CB87-9D48-F516-911A-EA7C026ED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1339E31-C5C1-9967-7A07-CC79F7D48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503F9BF-39ED-38D0-BA60-C9BE14841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BD98E3C-71B1-9E82-8887-E950035E03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FAF4F28-F969-728B-4746-D5D6B956EF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F07F495-B9C7-BF6F-C755-4E59FA720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3460-FBAC-4656-8FA3-C6340D763321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D67225B-313A-DDEC-3039-43A87F480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95BE29E-5C70-202F-507C-BEABD5D98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F2E71-DA65-45CE-AB17-0780676231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851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5E21DD-568E-A27D-483A-788A76155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5F31419-AA58-FDDE-3553-80C0D7328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3460-FBAC-4656-8FA3-C6340D763321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401BCBC-2B57-E7CC-E8DD-6B294A197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C2A431A-C6E9-DE07-DF03-91BF1F874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F2E71-DA65-45CE-AB17-0780676231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7544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59FD0A2-7197-A372-79E6-58D7DA1F7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3460-FBAC-4656-8FA3-C6340D763321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FC6A041-0C5B-02D8-BD07-6087C6158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73D7117-82BA-A088-6554-AB26A8FC8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F2E71-DA65-45CE-AB17-0780676231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048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1F7FDE-F975-E8BF-A0EA-17AA5E122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03AAA3-95F5-EB80-B259-729AC55E5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1F41871-1D8C-78C2-31FF-067F519DDB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718FF50-0956-31C4-F0A3-DC53CE358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3460-FBAC-4656-8FA3-C6340D763321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1BFEA04-9BAF-4E6B-9D28-DAE12C801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53A382-D7E6-1D97-F5EA-3AD91ABF5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F2E71-DA65-45CE-AB17-0780676231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5572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685757-433B-BF40-97C1-76B16741A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2C1FFB8-4418-9215-ACB1-BAC4F386DC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79339B7-376A-CFC3-9561-AAE945C04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814A65F-54B1-B9AD-7BEC-BDB4944AD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43460-FBAC-4656-8FA3-C6340D763321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6B69375-CF55-148A-8BC2-9635A9344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94483DD-3368-7CAD-5D1E-86BF37340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F2E71-DA65-45CE-AB17-0780676231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1679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DC1702F-689B-0FA8-321B-95034321B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884BD47-DC8F-DF09-D447-D629C0983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68C8F42-4407-171F-F41A-AD9B889310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43460-FBAC-4656-8FA3-C6340D763321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2BA4EE-54B3-A634-A7CB-1C31894A85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0710DF-2AA5-0575-9331-1F38F6B1BD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F2E71-DA65-45CE-AB17-0780676231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27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6F95C2-DEED-A96A-CD21-A18B3BAAE8B3}"/>
              </a:ext>
            </a:extLst>
          </p:cNvPr>
          <p:cNvSpPr txBox="1"/>
          <p:nvPr/>
        </p:nvSpPr>
        <p:spPr>
          <a:xfrm>
            <a:off x="397163" y="2372304"/>
            <a:ext cx="1139767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44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「セミトレーラーを前提とした</a:t>
            </a:r>
          </a:p>
          <a:p>
            <a:pPr algn="ctr"/>
            <a:r>
              <a:rPr lang="ja-JP" altLang="en-US" sz="44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倉庫・一般道・高速道路一気通貫モデル」</a:t>
            </a:r>
            <a:endParaRPr lang="ja-JP" altLang="en-US" sz="4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C067256-364D-0DE0-258C-841F223BC664}"/>
              </a:ext>
            </a:extLst>
          </p:cNvPr>
          <p:cNvSpPr txBox="1"/>
          <p:nvPr/>
        </p:nvSpPr>
        <p:spPr>
          <a:xfrm>
            <a:off x="9605819" y="6216073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株式会社複合物流</a:t>
            </a:r>
          </a:p>
        </p:txBody>
      </p:sp>
    </p:spTree>
    <p:extLst>
      <p:ext uri="{BB962C8B-B14F-4D97-AF65-F5344CB8AC3E}">
        <p14:creationId xmlns:p14="http://schemas.microsoft.com/office/powerpoint/2010/main" val="970286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CF10D10-2870-FB10-C427-880CF3B4A2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95" y="812799"/>
            <a:ext cx="10680009" cy="59323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AD9E6C5-5EED-4171-0D48-7ECE2CB38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164" y="112845"/>
            <a:ext cx="9406943" cy="499915"/>
          </a:xfrm>
          <a:prstGeom prst="rect">
            <a:avLst/>
          </a:prstGeom>
        </p:spPr>
      </p:pic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6967092C-61C8-76F2-81E7-BA6B31DB6BD4}"/>
              </a:ext>
            </a:extLst>
          </p:cNvPr>
          <p:cNvSpPr/>
          <p:nvPr/>
        </p:nvSpPr>
        <p:spPr>
          <a:xfrm>
            <a:off x="2225964" y="5163127"/>
            <a:ext cx="4996872" cy="78509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184ABEC3-44D7-8913-0E7B-311C2185CC0A}"/>
              </a:ext>
            </a:extLst>
          </p:cNvPr>
          <p:cNvCxnSpPr>
            <a:cxnSpLocks/>
          </p:cNvCxnSpPr>
          <p:nvPr/>
        </p:nvCxnSpPr>
        <p:spPr>
          <a:xfrm>
            <a:off x="8460509" y="3778977"/>
            <a:ext cx="283556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7C8AF30C-5B67-7401-7B4C-392DC85800FE}"/>
              </a:ext>
            </a:extLst>
          </p:cNvPr>
          <p:cNvCxnSpPr/>
          <p:nvPr/>
        </p:nvCxnSpPr>
        <p:spPr>
          <a:xfrm>
            <a:off x="5033818" y="3971636"/>
            <a:ext cx="62807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DA704C1D-47BE-8FA0-9780-C88DCADE251F}"/>
              </a:ext>
            </a:extLst>
          </p:cNvPr>
          <p:cNvCxnSpPr/>
          <p:nvPr/>
        </p:nvCxnSpPr>
        <p:spPr>
          <a:xfrm>
            <a:off x="9365673" y="1736436"/>
            <a:ext cx="16717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D1896820-5D82-4F46-01DE-4127BC103EA4}"/>
              </a:ext>
            </a:extLst>
          </p:cNvPr>
          <p:cNvCxnSpPr/>
          <p:nvPr/>
        </p:nvCxnSpPr>
        <p:spPr>
          <a:xfrm>
            <a:off x="1300164" y="1948873"/>
            <a:ext cx="24682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9077E2-DE86-A226-452D-D11B2457C820}"/>
              </a:ext>
            </a:extLst>
          </p:cNvPr>
          <p:cNvSpPr/>
          <p:nvPr/>
        </p:nvSpPr>
        <p:spPr>
          <a:xfrm>
            <a:off x="849745" y="4378036"/>
            <a:ext cx="674255" cy="7850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2BDBEE1-6116-4AAE-31B9-840BA6C41865}"/>
              </a:ext>
            </a:extLst>
          </p:cNvPr>
          <p:cNvSpPr/>
          <p:nvPr/>
        </p:nvSpPr>
        <p:spPr>
          <a:xfrm>
            <a:off x="7934036" y="4378036"/>
            <a:ext cx="674255" cy="7850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379EE77B-764D-DF47-9ACD-E8D41C514BDD}"/>
              </a:ext>
            </a:extLst>
          </p:cNvPr>
          <p:cNvCxnSpPr/>
          <p:nvPr/>
        </p:nvCxnSpPr>
        <p:spPr>
          <a:xfrm>
            <a:off x="5033818" y="3094182"/>
            <a:ext cx="61052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2572102F-5872-47ED-0F0F-F968DF7F01D4}"/>
              </a:ext>
            </a:extLst>
          </p:cNvPr>
          <p:cNvCxnSpPr/>
          <p:nvPr/>
        </p:nvCxnSpPr>
        <p:spPr>
          <a:xfrm>
            <a:off x="5033818" y="3297382"/>
            <a:ext cx="3417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71D0A3A-F61C-4042-7AAB-038B81490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69557" y="6563318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2</a:t>
            </a: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5690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02566EDD-80FD-50DC-188C-4F0D43FBCA2E}"/>
              </a:ext>
            </a:extLst>
          </p:cNvPr>
          <p:cNvSpPr/>
          <p:nvPr/>
        </p:nvSpPr>
        <p:spPr>
          <a:xfrm>
            <a:off x="1382317" y="277818"/>
            <a:ext cx="9470277" cy="30777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セミトレーラーを前提とした</a:t>
            </a:r>
            <a:r>
              <a:rPr lang="ja-JP" altLang="en-US" sz="1600" b="1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倉庫・一般道・高速道路一気通貫モデル</a:t>
            </a:r>
            <a:r>
              <a:rPr lang="en-US" altLang="ja-JP" sz="11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(1:Ñ</a:t>
            </a:r>
            <a:r>
              <a:rPr lang="ja-JP" altLang="en-US" sz="11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遠隔監視・事故対応・運行管理システム</a:t>
            </a:r>
            <a:r>
              <a:rPr lang="en-US" altLang="ja-JP" sz="11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)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00F3FC50-7E48-D49F-501B-1DEE40CFC6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008" y="644221"/>
            <a:ext cx="9298586" cy="5698827"/>
          </a:xfrm>
          <a:prstGeom prst="rect">
            <a:avLst/>
          </a:prstGeom>
          <a:ln>
            <a:noFill/>
          </a:ln>
        </p:spPr>
      </p:pic>
      <p:sp>
        <p:nvSpPr>
          <p:cNvPr id="13" name="右中かっこ 12">
            <a:extLst>
              <a:ext uri="{FF2B5EF4-FFF2-40B4-BE49-F238E27FC236}">
                <a16:creationId xmlns:a16="http://schemas.microsoft.com/office/drawing/2014/main" id="{14604F60-A4EE-F9C7-0564-CC3EE2E07153}"/>
              </a:ext>
            </a:extLst>
          </p:cNvPr>
          <p:cNvSpPr/>
          <p:nvPr/>
        </p:nvSpPr>
        <p:spPr>
          <a:xfrm>
            <a:off x="8864867" y="4591251"/>
            <a:ext cx="67377" cy="1751797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C339A34-8BF4-8656-C188-52CFC10DDC03}"/>
              </a:ext>
            </a:extLst>
          </p:cNvPr>
          <p:cNvSpPr txBox="1"/>
          <p:nvPr/>
        </p:nvSpPr>
        <p:spPr>
          <a:xfrm>
            <a:off x="1382318" y="3198167"/>
            <a:ext cx="954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特積ベース</a:t>
            </a:r>
          </a:p>
          <a:p>
            <a:r>
              <a:rPr lang="ja-JP" altLang="en-US" sz="1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として利用</a:t>
            </a:r>
            <a:endParaRPr kumimoji="1" lang="ja-JP" altLang="en-US" sz="12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F78D1A7-5B89-0ABC-0CE2-01962722581A}"/>
              </a:ext>
            </a:extLst>
          </p:cNvPr>
          <p:cNvSpPr txBox="1"/>
          <p:nvPr/>
        </p:nvSpPr>
        <p:spPr>
          <a:xfrm>
            <a:off x="7502381" y="3238900"/>
            <a:ext cx="954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特積ベース</a:t>
            </a:r>
          </a:p>
          <a:p>
            <a:r>
              <a:rPr lang="ja-JP" altLang="en-US" sz="1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として利用</a:t>
            </a:r>
            <a:endParaRPr kumimoji="1" lang="ja-JP" altLang="en-US" sz="12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7C43D54-2EBB-D022-340B-4A273C60B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9311" y="6601208"/>
            <a:ext cx="1853345" cy="280440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36C672F-5A55-BF21-5DAA-F8D66F948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74299" y="6558865"/>
            <a:ext cx="2743200" cy="365125"/>
          </a:xfrm>
        </p:spPr>
        <p:txBody>
          <a:bodyPr/>
          <a:lstStyle/>
          <a:p>
            <a:r>
              <a:rPr kumimoji="1" lang="en-US" altLang="ja-JP" b="1" dirty="0">
                <a:solidFill>
                  <a:schemeClr val="tx1"/>
                </a:solidFill>
              </a:rPr>
              <a:t>3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4A2897-D6F0-DFAE-AAFF-F0EF15125561}"/>
              </a:ext>
            </a:extLst>
          </p:cNvPr>
          <p:cNvSpPr txBox="1"/>
          <p:nvPr/>
        </p:nvSpPr>
        <p:spPr>
          <a:xfrm>
            <a:off x="77521" y="74230"/>
            <a:ext cx="1261884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自動運転物流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6510FC7-6414-BF8F-E058-A1A2C805CFC3}"/>
              </a:ext>
            </a:extLst>
          </p:cNvPr>
          <p:cNvSpPr txBox="1"/>
          <p:nvPr/>
        </p:nvSpPr>
        <p:spPr>
          <a:xfrm>
            <a:off x="2123094" y="6309500"/>
            <a:ext cx="697627" cy="400110"/>
          </a:xfrm>
          <a:prstGeom prst="rect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1000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遠隔監視</a:t>
            </a:r>
          </a:p>
          <a:p>
            <a:r>
              <a:rPr lang="ja-JP" altLang="en-US" sz="1000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駆けつけ</a:t>
            </a:r>
            <a:endParaRPr kumimoji="1" lang="ja-JP" altLang="en-US" sz="1000" dirty="0">
              <a:solidFill>
                <a:srgbClr val="FFFF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68A7329-1367-D813-0693-6B2F38DDAB26}"/>
              </a:ext>
            </a:extLst>
          </p:cNvPr>
          <p:cNvSpPr txBox="1"/>
          <p:nvPr/>
        </p:nvSpPr>
        <p:spPr>
          <a:xfrm>
            <a:off x="4691435" y="6289963"/>
            <a:ext cx="697627" cy="400110"/>
          </a:xfrm>
          <a:prstGeom prst="rect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1000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遠隔監視</a:t>
            </a:r>
          </a:p>
          <a:p>
            <a:r>
              <a:rPr lang="ja-JP" altLang="en-US" sz="1000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駆けつけ</a:t>
            </a:r>
            <a:endParaRPr kumimoji="1" lang="ja-JP" altLang="en-US" sz="1000" dirty="0">
              <a:solidFill>
                <a:srgbClr val="FFFF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A3A92E5-3326-0C18-9CFB-01227C70EF8E}"/>
              </a:ext>
            </a:extLst>
          </p:cNvPr>
          <p:cNvSpPr txBox="1"/>
          <p:nvPr/>
        </p:nvSpPr>
        <p:spPr>
          <a:xfrm>
            <a:off x="7007041" y="6274623"/>
            <a:ext cx="697627" cy="400110"/>
          </a:xfrm>
          <a:prstGeom prst="rect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1000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遠隔監視</a:t>
            </a:r>
          </a:p>
          <a:p>
            <a:r>
              <a:rPr lang="ja-JP" altLang="en-US" sz="1000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駆けつけ</a:t>
            </a:r>
            <a:endParaRPr kumimoji="1" lang="ja-JP" altLang="en-US" sz="1000" dirty="0">
              <a:solidFill>
                <a:srgbClr val="FFFF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4F1B3413-4638-5C4F-199A-31C368437E4E}"/>
              </a:ext>
            </a:extLst>
          </p:cNvPr>
          <p:cNvCxnSpPr>
            <a:cxnSpLocks/>
          </p:cNvCxnSpPr>
          <p:nvPr/>
        </p:nvCxnSpPr>
        <p:spPr>
          <a:xfrm>
            <a:off x="2123094" y="5563402"/>
            <a:ext cx="21615" cy="758355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764FEFA3-ACE8-F439-F3A8-FCC94121785C}"/>
              </a:ext>
            </a:extLst>
          </p:cNvPr>
          <p:cNvCxnSpPr>
            <a:cxnSpLocks/>
          </p:cNvCxnSpPr>
          <p:nvPr/>
        </p:nvCxnSpPr>
        <p:spPr>
          <a:xfrm flipH="1">
            <a:off x="2820721" y="5429350"/>
            <a:ext cx="57231" cy="88015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757A828C-EC75-E15E-1CBC-B779B8EC8A7B}"/>
              </a:ext>
            </a:extLst>
          </p:cNvPr>
          <p:cNvCxnSpPr/>
          <p:nvPr/>
        </p:nvCxnSpPr>
        <p:spPr>
          <a:xfrm flipH="1" flipV="1">
            <a:off x="2877952" y="5563402"/>
            <a:ext cx="1813483" cy="72656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2C21B7F1-26C9-20A4-D97B-9CF1F871F6D0}"/>
              </a:ext>
            </a:extLst>
          </p:cNvPr>
          <p:cNvCxnSpPr>
            <a:cxnSpLocks/>
          </p:cNvCxnSpPr>
          <p:nvPr/>
        </p:nvCxnSpPr>
        <p:spPr>
          <a:xfrm flipH="1">
            <a:off x="5368726" y="5553634"/>
            <a:ext cx="1472318" cy="74609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47BEF81A-9F13-F68E-7824-0522AC69A5E2}"/>
              </a:ext>
            </a:extLst>
          </p:cNvPr>
          <p:cNvCxnSpPr/>
          <p:nvPr/>
        </p:nvCxnSpPr>
        <p:spPr>
          <a:xfrm flipH="1" flipV="1">
            <a:off x="6910939" y="5553634"/>
            <a:ext cx="96102" cy="720989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EB38A9C-2C0A-14BB-7F98-82F2EBDC9EC8}"/>
              </a:ext>
            </a:extLst>
          </p:cNvPr>
          <p:cNvCxnSpPr/>
          <p:nvPr/>
        </p:nvCxnSpPr>
        <p:spPr>
          <a:xfrm flipV="1">
            <a:off x="7704668" y="5553634"/>
            <a:ext cx="0" cy="720989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B9A73A68-BE66-A042-E75D-2D040C7F53DB}"/>
              </a:ext>
            </a:extLst>
          </p:cNvPr>
          <p:cNvSpPr/>
          <p:nvPr/>
        </p:nvSpPr>
        <p:spPr>
          <a:xfrm>
            <a:off x="1339405" y="2310063"/>
            <a:ext cx="9700772" cy="447370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C1EBA46-4462-6B5A-1944-6470334AE86B}"/>
              </a:ext>
            </a:extLst>
          </p:cNvPr>
          <p:cNvSpPr txBox="1"/>
          <p:nvPr/>
        </p:nvSpPr>
        <p:spPr>
          <a:xfrm>
            <a:off x="9057373" y="5143983"/>
            <a:ext cx="3031599" cy="646331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1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テーマ</a:t>
            </a:r>
            <a:r>
              <a:rPr kumimoji="1" lang="en-US" altLang="ja-JP" sz="1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2(</a:t>
            </a:r>
            <a:r>
              <a:rPr kumimoji="1" lang="ja-JP" altLang="en-US" sz="1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市街地のバスの運行</a:t>
            </a:r>
            <a:r>
              <a:rPr kumimoji="1" lang="en-US" altLang="ja-JP" sz="1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)</a:t>
            </a:r>
            <a:r>
              <a:rPr kumimoji="1" lang="ja-JP" altLang="en-US" sz="1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と</a:t>
            </a:r>
          </a:p>
          <a:p>
            <a:r>
              <a:rPr kumimoji="1" lang="ja-JP" altLang="en-US" sz="1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テーマ</a:t>
            </a:r>
            <a:r>
              <a:rPr kumimoji="1" lang="en-US" altLang="ja-JP" sz="1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3(</a:t>
            </a:r>
            <a:r>
              <a:rPr kumimoji="1" lang="ja-JP" altLang="en-US" sz="1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大型トラックの高速道路で走行</a:t>
            </a:r>
            <a:r>
              <a:rPr kumimoji="1" lang="en-US" altLang="ja-JP" sz="1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)</a:t>
            </a:r>
          </a:p>
          <a:p>
            <a:r>
              <a:rPr lang="ja-JP" altLang="en-US" sz="1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とを</a:t>
            </a:r>
            <a:r>
              <a:rPr lang="ja-JP" altLang="en-US" sz="12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「統合した制度設計」が必要！</a:t>
            </a:r>
            <a:endParaRPr kumimoji="1" lang="ja-JP" altLang="en-US" sz="1200" b="1" dirty="0">
              <a:solidFill>
                <a:srgbClr val="FF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89737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94703-A003-C4C8-FDB4-C3317D476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386A472-3E4A-9BB4-8793-407993650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022" y="429219"/>
            <a:ext cx="8187339" cy="631898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E6179318-0514-8AF5-9550-D393F2716FE3}"/>
              </a:ext>
            </a:extLst>
          </p:cNvPr>
          <p:cNvSpPr/>
          <p:nvPr/>
        </p:nvSpPr>
        <p:spPr>
          <a:xfrm>
            <a:off x="2864936" y="94523"/>
            <a:ext cx="6660273" cy="266832"/>
          </a:xfrm>
          <a:prstGeom prst="roundRect">
            <a:avLst/>
          </a:prstGeom>
          <a:solidFill>
            <a:srgbClr val="00B0F0"/>
          </a:solidFill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「ＩＣ近接型</a:t>
            </a:r>
            <a:r>
              <a:rPr kumimoji="0" lang="ja-JP" altLang="en-US" sz="1600" b="1" kern="0" dirty="0">
                <a:solidFill>
                  <a:prstClr val="white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」での事例</a:t>
            </a:r>
            <a:endParaRPr kumimoji="0" lang="ja-JP" alt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D10E3E-22ED-2AA7-11FA-6E03B75E8081}"/>
              </a:ext>
            </a:extLst>
          </p:cNvPr>
          <p:cNvSpPr txBox="1"/>
          <p:nvPr/>
        </p:nvSpPr>
        <p:spPr>
          <a:xfrm>
            <a:off x="4791712" y="464553"/>
            <a:ext cx="3416320" cy="276999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計画中の「</a:t>
            </a:r>
            <a:r>
              <a:rPr lang="en-US" altLang="ja-JP" sz="1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IC</a:t>
            </a:r>
            <a:r>
              <a:rPr lang="ja-JP" altLang="en-US" sz="1200" b="1" dirty="0">
                <a:solidFill>
                  <a:prstClr val="black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近接型」での「一気通貫モデル」</a:t>
            </a: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cxnSp>
        <p:nvCxnSpPr>
          <p:cNvPr id="3" name="直線矢印コネクタ 2">
            <a:extLst>
              <a:ext uri="{FF2B5EF4-FFF2-40B4-BE49-F238E27FC236}">
                <a16:creationId xmlns:a16="http://schemas.microsoft.com/office/drawing/2014/main" id="{9A3AF65E-9AB2-AD1C-7F1F-AA8E2C6FE9DA}"/>
              </a:ext>
            </a:extLst>
          </p:cNvPr>
          <p:cNvCxnSpPr>
            <a:cxnSpLocks/>
          </p:cNvCxnSpPr>
          <p:nvPr/>
        </p:nvCxnSpPr>
        <p:spPr>
          <a:xfrm flipH="1">
            <a:off x="6343048" y="1333099"/>
            <a:ext cx="266105" cy="3518034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A8BAB78E-235C-F3E1-2DFF-64EBF5C3A8EB}"/>
              </a:ext>
            </a:extLst>
          </p:cNvPr>
          <p:cNvCxnSpPr>
            <a:cxnSpLocks/>
          </p:cNvCxnSpPr>
          <p:nvPr/>
        </p:nvCxnSpPr>
        <p:spPr>
          <a:xfrm>
            <a:off x="6343048" y="4851133"/>
            <a:ext cx="0" cy="327259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FAC8F9D8-169C-4501-0EB7-AC357BEF1C07}"/>
              </a:ext>
            </a:extLst>
          </p:cNvPr>
          <p:cNvCxnSpPr>
            <a:cxnSpLocks/>
          </p:cNvCxnSpPr>
          <p:nvPr/>
        </p:nvCxnSpPr>
        <p:spPr>
          <a:xfrm>
            <a:off x="6343048" y="5178392"/>
            <a:ext cx="115781" cy="219839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50AAD59C-7469-E3C2-D3F5-F67DB824E601}"/>
              </a:ext>
            </a:extLst>
          </p:cNvPr>
          <p:cNvCxnSpPr/>
          <p:nvPr/>
        </p:nvCxnSpPr>
        <p:spPr>
          <a:xfrm>
            <a:off x="6499872" y="5398231"/>
            <a:ext cx="218562" cy="12667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E5513AD4-E44A-5CE7-98A8-2813FB953EBE}"/>
              </a:ext>
            </a:extLst>
          </p:cNvPr>
          <p:cNvCxnSpPr/>
          <p:nvPr/>
        </p:nvCxnSpPr>
        <p:spPr>
          <a:xfrm>
            <a:off x="6718434" y="5524901"/>
            <a:ext cx="259882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8D08A6A5-91B6-509C-E00F-A5160AD5B7BA}"/>
              </a:ext>
            </a:extLst>
          </p:cNvPr>
          <p:cNvCxnSpPr>
            <a:cxnSpLocks/>
          </p:cNvCxnSpPr>
          <p:nvPr/>
        </p:nvCxnSpPr>
        <p:spPr>
          <a:xfrm flipV="1">
            <a:off x="6978316" y="5493233"/>
            <a:ext cx="1475736" cy="31668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1A3AB321-EC3D-E824-7A60-EA8762D2DC01}"/>
              </a:ext>
            </a:extLst>
          </p:cNvPr>
          <p:cNvCxnSpPr/>
          <p:nvPr/>
        </p:nvCxnSpPr>
        <p:spPr>
          <a:xfrm flipH="1">
            <a:off x="5823284" y="1333099"/>
            <a:ext cx="652816" cy="4278429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A3D52713-AD78-56B4-EA49-2B40E1565DBB}"/>
              </a:ext>
            </a:extLst>
          </p:cNvPr>
          <p:cNvSpPr txBox="1"/>
          <p:nvPr/>
        </p:nvSpPr>
        <p:spPr>
          <a:xfrm>
            <a:off x="5938787" y="5813659"/>
            <a:ext cx="800219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厚木南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IC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FECBB255-E5E9-EFF6-4ABB-12E39B2DB155}"/>
              </a:ext>
            </a:extLst>
          </p:cNvPr>
          <p:cNvSpPr/>
          <p:nvPr/>
        </p:nvSpPr>
        <p:spPr>
          <a:xfrm rot="486149">
            <a:off x="5825409" y="1850040"/>
            <a:ext cx="218562" cy="34843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一般道も含む路車協による自動運転化</a:t>
            </a:r>
          </a:p>
        </p:txBody>
      </p:sp>
      <p:sp>
        <p:nvSpPr>
          <p:cNvPr id="36" name="スライド番号プレースホルダー 2">
            <a:extLst>
              <a:ext uri="{FF2B5EF4-FFF2-40B4-BE49-F238E27FC236}">
                <a16:creationId xmlns:a16="http://schemas.microsoft.com/office/drawing/2014/main" id="{37CD04A9-3B1F-F388-7DF3-A096F0642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8129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4</a:t>
            </a: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8E87215A-A30C-1041-FE7B-E271D9FA7923}"/>
              </a:ext>
            </a:extLst>
          </p:cNvPr>
          <p:cNvSpPr txBox="1"/>
          <p:nvPr/>
        </p:nvSpPr>
        <p:spPr>
          <a:xfrm>
            <a:off x="10170184" y="6634887"/>
            <a:ext cx="18517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 ©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fukugo-butsuryu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 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Co.,Ltd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.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3673BDC-573C-1E2C-9ABD-CAE4D17EB4F7}"/>
              </a:ext>
            </a:extLst>
          </p:cNvPr>
          <p:cNvSpPr txBox="1"/>
          <p:nvPr/>
        </p:nvSpPr>
        <p:spPr>
          <a:xfrm rot="516580">
            <a:off x="5390669" y="2820203"/>
            <a:ext cx="461665" cy="101566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テーマ２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558204D-4CA1-3197-D33F-A7EE72A6212E}"/>
              </a:ext>
            </a:extLst>
          </p:cNvPr>
          <p:cNvSpPr txBox="1"/>
          <p:nvPr/>
        </p:nvSpPr>
        <p:spPr>
          <a:xfrm>
            <a:off x="7448649" y="5573516"/>
            <a:ext cx="1005403" cy="36933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テーマ</a:t>
            </a:r>
            <a:r>
              <a:rPr kumimoji="1" lang="en-US" altLang="ja-JP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3</a:t>
            </a:r>
            <a:endParaRPr kumimoji="1" lang="ja-JP" altLang="en-US" dirty="0">
              <a:solidFill>
                <a:srgbClr val="FF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471D9F-119C-088C-8551-D8318901C7E8}"/>
              </a:ext>
            </a:extLst>
          </p:cNvPr>
          <p:cNvSpPr txBox="1"/>
          <p:nvPr/>
        </p:nvSpPr>
        <p:spPr>
          <a:xfrm>
            <a:off x="136818" y="53347"/>
            <a:ext cx="1261884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自動運転物流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C4642FE-ABFA-A593-A3C5-5447D9DA14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610" y="3976067"/>
            <a:ext cx="704897" cy="32725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6EB0304-FF18-42B6-04BA-7BBB2105353C}"/>
              </a:ext>
            </a:extLst>
          </p:cNvPr>
          <p:cNvSpPr txBox="1"/>
          <p:nvPr/>
        </p:nvSpPr>
        <p:spPr>
          <a:xfrm>
            <a:off x="6149691" y="3714457"/>
            <a:ext cx="607859" cy="2616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事故車</a:t>
            </a:r>
          </a:p>
        </p:txBody>
      </p:sp>
      <p:sp>
        <p:nvSpPr>
          <p:cNvPr id="13" name="矢印: 下 12">
            <a:extLst>
              <a:ext uri="{FF2B5EF4-FFF2-40B4-BE49-F238E27FC236}">
                <a16:creationId xmlns:a16="http://schemas.microsoft.com/office/drawing/2014/main" id="{3BFCD061-63BB-04EE-93FF-DCB0F5571708}"/>
              </a:ext>
            </a:extLst>
          </p:cNvPr>
          <p:cNvSpPr/>
          <p:nvPr/>
        </p:nvSpPr>
        <p:spPr>
          <a:xfrm rot="1159386" flipH="1">
            <a:off x="6788146" y="2146111"/>
            <a:ext cx="207593" cy="153824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4D96D76-2709-6B48-0CC1-4C99D582EC32}"/>
              </a:ext>
            </a:extLst>
          </p:cNvPr>
          <p:cNvSpPr txBox="1"/>
          <p:nvPr/>
        </p:nvSpPr>
        <p:spPr>
          <a:xfrm>
            <a:off x="6567064" y="1852028"/>
            <a:ext cx="1454244" cy="430887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遠隔監視・駆けつけ</a:t>
            </a:r>
            <a:endParaRPr kumimoji="1" lang="en-US" altLang="ja-JP" sz="1100" dirty="0">
              <a:solidFill>
                <a:srgbClr val="FFFF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algn="ctr"/>
            <a:r>
              <a:rPr lang="ja-JP" altLang="en-US" sz="1100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施設運営者？</a:t>
            </a:r>
            <a:endParaRPr kumimoji="1" lang="ja-JP" altLang="en-US" sz="1100" dirty="0">
              <a:solidFill>
                <a:srgbClr val="FFFF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7EEFBC3F-BDA9-B42E-6201-0825E7EA9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831834" y="5005139"/>
            <a:ext cx="774179" cy="327258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2DC0DDA-D988-3340-2464-3653CE2D48AB}"/>
              </a:ext>
            </a:extLst>
          </p:cNvPr>
          <p:cNvSpPr txBox="1"/>
          <p:nvPr/>
        </p:nvSpPr>
        <p:spPr>
          <a:xfrm>
            <a:off x="8917350" y="4741430"/>
            <a:ext cx="607859" cy="2616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事故車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AB195D2-0C50-0E3B-46C3-F975003D3641}"/>
              </a:ext>
            </a:extLst>
          </p:cNvPr>
          <p:cNvSpPr txBox="1"/>
          <p:nvPr/>
        </p:nvSpPr>
        <p:spPr>
          <a:xfrm>
            <a:off x="8548270" y="4303325"/>
            <a:ext cx="1454244" cy="430887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遠隔監視・駆けつけ</a:t>
            </a:r>
            <a:endParaRPr kumimoji="1" lang="en-US" altLang="ja-JP" sz="1100" dirty="0">
              <a:solidFill>
                <a:srgbClr val="FFFF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algn="ctr"/>
            <a:r>
              <a:rPr kumimoji="1" lang="ja-JP" altLang="en-US" sz="1100" dirty="0">
                <a:solidFill>
                  <a:srgbClr val="FFFF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ネクスコ？</a:t>
            </a:r>
          </a:p>
        </p:txBody>
      </p:sp>
    </p:spTree>
    <p:extLst>
      <p:ext uri="{BB962C8B-B14F-4D97-AF65-F5344CB8AC3E}">
        <p14:creationId xmlns:p14="http://schemas.microsoft.com/office/powerpoint/2010/main" val="2570758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0A98E72F-465A-AD46-265F-3C6EE2265123}"/>
              </a:ext>
            </a:extLst>
          </p:cNvPr>
          <p:cNvCxnSpPr>
            <a:cxnSpLocks/>
            <a:stCxn id="23" idx="0"/>
          </p:cNvCxnSpPr>
          <p:nvPr/>
        </p:nvCxnSpPr>
        <p:spPr>
          <a:xfrm>
            <a:off x="6731923" y="697360"/>
            <a:ext cx="25181" cy="584517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矢印: 右 13">
            <a:extLst>
              <a:ext uri="{FF2B5EF4-FFF2-40B4-BE49-F238E27FC236}">
                <a16:creationId xmlns:a16="http://schemas.microsoft.com/office/drawing/2014/main" id="{89C4462F-5183-4A35-89E1-850C7CA45072}"/>
              </a:ext>
            </a:extLst>
          </p:cNvPr>
          <p:cNvSpPr/>
          <p:nvPr/>
        </p:nvSpPr>
        <p:spPr>
          <a:xfrm>
            <a:off x="3690615" y="2466188"/>
            <a:ext cx="6907952" cy="3814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D93B4B-4531-A0AD-384A-3DF56F640452}"/>
              </a:ext>
            </a:extLst>
          </p:cNvPr>
          <p:cNvSpPr txBox="1"/>
          <p:nvPr/>
        </p:nvSpPr>
        <p:spPr>
          <a:xfrm>
            <a:off x="310353" y="1155906"/>
            <a:ext cx="461665" cy="170816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ハードインフラ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A0F3C6-FD9E-6BA8-6B58-4A489FBC75A7}"/>
              </a:ext>
            </a:extLst>
          </p:cNvPr>
          <p:cNvSpPr txBox="1"/>
          <p:nvPr/>
        </p:nvSpPr>
        <p:spPr>
          <a:xfrm>
            <a:off x="328871" y="3862102"/>
            <a:ext cx="461665" cy="23685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車輛とソフトインフラ</a:t>
            </a:r>
          </a:p>
        </p:txBody>
      </p:sp>
      <p:sp>
        <p:nvSpPr>
          <p:cNvPr id="5" name="矢印: 右 4">
            <a:extLst>
              <a:ext uri="{FF2B5EF4-FFF2-40B4-BE49-F238E27FC236}">
                <a16:creationId xmlns:a16="http://schemas.microsoft.com/office/drawing/2014/main" id="{AF947592-0D4B-3743-474A-9B0EA030B292}"/>
              </a:ext>
            </a:extLst>
          </p:cNvPr>
          <p:cNvSpPr/>
          <p:nvPr/>
        </p:nvSpPr>
        <p:spPr>
          <a:xfrm>
            <a:off x="1836520" y="945554"/>
            <a:ext cx="2920206" cy="29751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D984D2C-4A0B-C299-5F20-10C25B2F3CBE}"/>
              </a:ext>
            </a:extLst>
          </p:cNvPr>
          <p:cNvSpPr txBox="1"/>
          <p:nvPr/>
        </p:nvSpPr>
        <p:spPr>
          <a:xfrm>
            <a:off x="1831136" y="691137"/>
            <a:ext cx="249299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新東名・東北道優先レーン</a:t>
            </a:r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48371E70-CE38-72B9-0C75-31FFE9BB180E}"/>
              </a:ext>
            </a:extLst>
          </p:cNvPr>
          <p:cNvSpPr/>
          <p:nvPr/>
        </p:nvSpPr>
        <p:spPr>
          <a:xfrm>
            <a:off x="4608945" y="1260141"/>
            <a:ext cx="5902037" cy="28447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A34AB86-3238-4826-AF52-F68640B2CF42}"/>
              </a:ext>
            </a:extLst>
          </p:cNvPr>
          <p:cNvSpPr txBox="1"/>
          <p:nvPr/>
        </p:nvSpPr>
        <p:spPr>
          <a:xfrm>
            <a:off x="4271931" y="64359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2028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8CED811-F39C-90BD-E056-A8A9F8BCE3AE}"/>
              </a:ext>
            </a:extLst>
          </p:cNvPr>
          <p:cNvSpPr txBox="1"/>
          <p:nvPr/>
        </p:nvSpPr>
        <p:spPr>
          <a:xfrm>
            <a:off x="6111837" y="1025552"/>
            <a:ext cx="249299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東北～九州まで優先レーン</a:t>
            </a: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53EBD20A-F7B5-6DFC-97FE-E3620B4858EB}"/>
              </a:ext>
            </a:extLst>
          </p:cNvPr>
          <p:cNvSpPr/>
          <p:nvPr/>
        </p:nvSpPr>
        <p:spPr>
          <a:xfrm>
            <a:off x="9000974" y="1832243"/>
            <a:ext cx="1569968" cy="3739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3BFE4A1-06E4-1AEA-3221-86718D6227B6}"/>
              </a:ext>
            </a:extLst>
          </p:cNvPr>
          <p:cNvSpPr txBox="1"/>
          <p:nvPr/>
        </p:nvSpPr>
        <p:spPr>
          <a:xfrm>
            <a:off x="8965212" y="158733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2033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69CACB0-25D3-3EEF-BDD8-59030F721D41}"/>
              </a:ext>
            </a:extLst>
          </p:cNvPr>
          <p:cNvSpPr txBox="1"/>
          <p:nvPr/>
        </p:nvSpPr>
        <p:spPr>
          <a:xfrm>
            <a:off x="3189373" y="1573076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高速道路直結型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06CAC1C-DE6E-39DD-8E64-E7DAB7E94C39}"/>
              </a:ext>
            </a:extLst>
          </p:cNvPr>
          <p:cNvSpPr txBox="1"/>
          <p:nvPr/>
        </p:nvSpPr>
        <p:spPr>
          <a:xfrm>
            <a:off x="9591298" y="1657134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3</a:t>
            </a:r>
            <a:r>
              <a:rPr lang="ja-JP" altLang="en-US" sz="12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～</a:t>
            </a:r>
            <a:r>
              <a:rPr lang="en-US" altLang="ja-JP" sz="12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4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ヵ所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2CB518B-B5B0-5736-D83F-189D47B139CC}"/>
              </a:ext>
            </a:extLst>
          </p:cNvPr>
          <p:cNvSpPr txBox="1"/>
          <p:nvPr/>
        </p:nvSpPr>
        <p:spPr>
          <a:xfrm>
            <a:off x="3698262" y="205959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2027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BBD2396-FA75-124C-069B-0F524C7DDA15}"/>
              </a:ext>
            </a:extLst>
          </p:cNvPr>
          <p:cNvSpPr txBox="1"/>
          <p:nvPr/>
        </p:nvSpPr>
        <p:spPr>
          <a:xfrm>
            <a:off x="9796057" y="286258"/>
            <a:ext cx="877163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拡大期</a:t>
            </a: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230E3750-C5F8-D083-0008-5374FB47372C}"/>
              </a:ext>
            </a:extLst>
          </p:cNvPr>
          <p:cNvCxnSpPr>
            <a:stCxn id="17" idx="3"/>
          </p:cNvCxnSpPr>
          <p:nvPr/>
        </p:nvCxnSpPr>
        <p:spPr>
          <a:xfrm>
            <a:off x="10673220" y="470924"/>
            <a:ext cx="8406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0BAD8EA-AF98-C47F-9625-2ECC9075693B}"/>
              </a:ext>
            </a:extLst>
          </p:cNvPr>
          <p:cNvSpPr txBox="1"/>
          <p:nvPr/>
        </p:nvSpPr>
        <p:spPr>
          <a:xfrm>
            <a:off x="6257820" y="300210"/>
            <a:ext cx="881973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普及期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DCA970F-A4DA-7627-B5C1-BE116F40C95B}"/>
              </a:ext>
            </a:extLst>
          </p:cNvPr>
          <p:cNvSpPr txBox="1"/>
          <p:nvPr/>
        </p:nvSpPr>
        <p:spPr>
          <a:xfrm>
            <a:off x="9966144" y="68262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2035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1ECC065A-8EA2-F180-1E8C-6CDCCFB38DCF}"/>
              </a:ext>
            </a:extLst>
          </p:cNvPr>
          <p:cNvSpPr txBox="1"/>
          <p:nvPr/>
        </p:nvSpPr>
        <p:spPr>
          <a:xfrm>
            <a:off x="9522679" y="2278456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40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ヵ所以上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F0C9269-D431-432E-3C73-DADFAEED86D8}"/>
              </a:ext>
            </a:extLst>
          </p:cNvPr>
          <p:cNvSpPr txBox="1"/>
          <p:nvPr/>
        </p:nvSpPr>
        <p:spPr>
          <a:xfrm>
            <a:off x="3148784" y="2293995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高速道路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IC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近接型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8B24552-E2D7-E3A6-A92C-8F6A7F01C82C}"/>
              </a:ext>
            </a:extLst>
          </p:cNvPr>
          <p:cNvSpPr txBox="1"/>
          <p:nvPr/>
        </p:nvSpPr>
        <p:spPr>
          <a:xfrm>
            <a:off x="6280233" y="2309383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2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0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ヵ所以上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259EE24-2090-C48C-CDB5-8C8C614AAAED}"/>
              </a:ext>
            </a:extLst>
          </p:cNvPr>
          <p:cNvSpPr txBox="1"/>
          <p:nvPr/>
        </p:nvSpPr>
        <p:spPr>
          <a:xfrm>
            <a:off x="1186983" y="313110"/>
            <a:ext cx="64953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現在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699210B-286B-40F8-85C8-BFC2562281CE}"/>
              </a:ext>
            </a:extLst>
          </p:cNvPr>
          <p:cNvSpPr txBox="1"/>
          <p:nvPr/>
        </p:nvSpPr>
        <p:spPr>
          <a:xfrm>
            <a:off x="2719161" y="1138161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実証実験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4AF2BC7B-FCEF-29CC-CB16-2CB8827EB85A}"/>
              </a:ext>
            </a:extLst>
          </p:cNvPr>
          <p:cNvSpPr txBox="1"/>
          <p:nvPr/>
        </p:nvSpPr>
        <p:spPr>
          <a:xfrm>
            <a:off x="6426936" y="1427053"/>
            <a:ext cx="1531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実証実験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&amp;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実用化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2B2531D-71CA-26D5-C7BD-A4A1EFE38B3B}"/>
              </a:ext>
            </a:extLst>
          </p:cNvPr>
          <p:cNvSpPr txBox="1"/>
          <p:nvPr/>
        </p:nvSpPr>
        <p:spPr>
          <a:xfrm>
            <a:off x="3709175" y="2716956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実証実験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79590A00-B9EE-4A58-ACF8-A4341BBFA300}"/>
              </a:ext>
            </a:extLst>
          </p:cNvPr>
          <p:cNvSpPr txBox="1"/>
          <p:nvPr/>
        </p:nvSpPr>
        <p:spPr>
          <a:xfrm>
            <a:off x="5214448" y="2697360"/>
            <a:ext cx="9028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実用化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FEC16AD5-1ADC-4832-CB37-C38588F54E7F}"/>
              </a:ext>
            </a:extLst>
          </p:cNvPr>
          <p:cNvSpPr txBox="1"/>
          <p:nvPr/>
        </p:nvSpPr>
        <p:spPr>
          <a:xfrm>
            <a:off x="5055137" y="2299693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数ヵ所程度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7A4B358-5A1F-432B-E409-8A914A81818A}"/>
              </a:ext>
            </a:extLst>
          </p:cNvPr>
          <p:cNvSpPr txBox="1"/>
          <p:nvPr/>
        </p:nvSpPr>
        <p:spPr>
          <a:xfrm>
            <a:off x="5209024" y="203001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2029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2D2B8DA-D2D6-8027-5621-0A59B037E28D}"/>
              </a:ext>
            </a:extLst>
          </p:cNvPr>
          <p:cNvSpPr txBox="1"/>
          <p:nvPr/>
        </p:nvSpPr>
        <p:spPr>
          <a:xfrm>
            <a:off x="1290913" y="853794"/>
            <a:ext cx="400110" cy="91769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道　路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A3CBB288-5F94-C81C-969D-2880494EF14A}"/>
              </a:ext>
            </a:extLst>
          </p:cNvPr>
          <p:cNvSpPr txBox="1"/>
          <p:nvPr/>
        </p:nvSpPr>
        <p:spPr>
          <a:xfrm>
            <a:off x="1297779" y="1944045"/>
            <a:ext cx="400110" cy="114192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物流施設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697FD944-ECDC-B1AA-6A90-12D5BFB3359C}"/>
              </a:ext>
            </a:extLst>
          </p:cNvPr>
          <p:cNvSpPr txBox="1"/>
          <p:nvPr/>
        </p:nvSpPr>
        <p:spPr>
          <a:xfrm>
            <a:off x="4190094" y="3719756"/>
            <a:ext cx="400110" cy="132664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車輛の準量産化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ACF1263-9A1B-1982-874C-83184DDDDD44}"/>
              </a:ext>
            </a:extLst>
          </p:cNvPr>
          <p:cNvSpPr txBox="1"/>
          <p:nvPr/>
        </p:nvSpPr>
        <p:spPr>
          <a:xfrm>
            <a:off x="6505107" y="4155042"/>
            <a:ext cx="400110" cy="1855636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自動運転車輛の量産化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5EBA2312-9F67-65E8-966B-37C9AC13AE6C}"/>
              </a:ext>
            </a:extLst>
          </p:cNvPr>
          <p:cNvSpPr txBox="1"/>
          <p:nvPr/>
        </p:nvSpPr>
        <p:spPr>
          <a:xfrm>
            <a:off x="3848975" y="3442791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2027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～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2028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94D2494-BA82-3545-1BB1-0A860F137B33}"/>
              </a:ext>
            </a:extLst>
          </p:cNvPr>
          <p:cNvSpPr txBox="1"/>
          <p:nvPr/>
        </p:nvSpPr>
        <p:spPr>
          <a:xfrm>
            <a:off x="6471207" y="3814280"/>
            <a:ext cx="543739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2030</a:t>
            </a:r>
            <a:endParaRPr kumimoji="1" lang="ja-JP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5E727BA5-BCFF-BF00-AE50-D61B7B01CFDA}"/>
              </a:ext>
            </a:extLst>
          </p:cNvPr>
          <p:cNvSpPr txBox="1"/>
          <p:nvPr/>
        </p:nvSpPr>
        <p:spPr>
          <a:xfrm>
            <a:off x="4183171" y="5215885"/>
            <a:ext cx="400110" cy="132664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運営母体の設立</a:t>
            </a:r>
          </a:p>
        </p:txBody>
      </p:sp>
      <p:sp>
        <p:nvSpPr>
          <p:cNvPr id="46" name="矢印: 右 45">
            <a:extLst>
              <a:ext uri="{FF2B5EF4-FFF2-40B4-BE49-F238E27FC236}">
                <a16:creationId xmlns:a16="http://schemas.microsoft.com/office/drawing/2014/main" id="{C2DB1CC7-CAC0-2A79-35EF-6508668506AA}"/>
              </a:ext>
            </a:extLst>
          </p:cNvPr>
          <p:cNvSpPr/>
          <p:nvPr/>
        </p:nvSpPr>
        <p:spPr>
          <a:xfrm>
            <a:off x="1385455" y="4181946"/>
            <a:ext cx="2815500" cy="2518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9562BA7-2F39-47C4-2874-6FF3C73DF5AF}"/>
              </a:ext>
            </a:extLst>
          </p:cNvPr>
          <p:cNvSpPr txBox="1"/>
          <p:nvPr/>
        </p:nvSpPr>
        <p:spPr>
          <a:xfrm>
            <a:off x="1519056" y="3965753"/>
            <a:ext cx="2518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システムの確立と車両の確保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E2C8841E-7260-DD72-BB92-78195B6BFC16}"/>
              </a:ext>
            </a:extLst>
          </p:cNvPr>
          <p:cNvSpPr txBox="1"/>
          <p:nvPr/>
        </p:nvSpPr>
        <p:spPr>
          <a:xfrm>
            <a:off x="4526767" y="5321606"/>
            <a:ext cx="523220" cy="116955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準量産化の目途が付いたら設立</a:t>
            </a:r>
          </a:p>
        </p:txBody>
      </p:sp>
      <p:sp>
        <p:nvSpPr>
          <p:cNvPr id="50" name="矢印: 右 49">
            <a:extLst>
              <a:ext uri="{FF2B5EF4-FFF2-40B4-BE49-F238E27FC236}">
                <a16:creationId xmlns:a16="http://schemas.microsoft.com/office/drawing/2014/main" id="{C8C5D807-B2D6-BD54-01B1-29DDDB678C91}"/>
              </a:ext>
            </a:extLst>
          </p:cNvPr>
          <p:cNvSpPr/>
          <p:nvPr/>
        </p:nvSpPr>
        <p:spPr>
          <a:xfrm>
            <a:off x="5375158" y="4413538"/>
            <a:ext cx="581393" cy="1236521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421BCDC4-9CCC-F5D6-BAB7-A6D32B39D010}"/>
              </a:ext>
            </a:extLst>
          </p:cNvPr>
          <p:cNvSpPr txBox="1"/>
          <p:nvPr/>
        </p:nvSpPr>
        <p:spPr>
          <a:xfrm>
            <a:off x="1426476" y="5275986"/>
            <a:ext cx="2386144" cy="1169551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量産化体制と並行して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①運営主体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②制度設計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③ビジネスモデルの確立</a:t>
            </a:r>
            <a:endParaRPr lang="en-US" altLang="ja-JP" sz="1400" b="1" dirty="0">
              <a:solidFill>
                <a:srgbClr val="FF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が必要</a:t>
            </a:r>
            <a:endParaRPr lang="en-US" altLang="ja-JP" sz="1400" b="1" dirty="0">
              <a:solidFill>
                <a:srgbClr val="FF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52" name="四角形: 角を丸くする 51">
            <a:extLst>
              <a:ext uri="{FF2B5EF4-FFF2-40B4-BE49-F238E27FC236}">
                <a16:creationId xmlns:a16="http://schemas.microsoft.com/office/drawing/2014/main" id="{42D49DDE-2FCB-8AB3-20E0-02982F155393}"/>
              </a:ext>
            </a:extLst>
          </p:cNvPr>
          <p:cNvSpPr/>
          <p:nvPr/>
        </p:nvSpPr>
        <p:spPr>
          <a:xfrm>
            <a:off x="2937732" y="19909"/>
            <a:ext cx="6640177" cy="25056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自動運転向け</a:t>
            </a:r>
            <a:r>
              <a:rPr lang="ja-JP" altLang="en-US" sz="1400" b="1" dirty="0">
                <a:solidFill>
                  <a:prstClr val="white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インフラ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整備と車両量産化時期　</a:t>
            </a:r>
          </a:p>
        </p:txBody>
      </p:sp>
      <p:sp>
        <p:nvSpPr>
          <p:cNvPr id="53" name="スライド番号プレースホルダー 2">
            <a:extLst>
              <a:ext uri="{FF2B5EF4-FFF2-40B4-BE49-F238E27FC236}">
                <a16:creationId xmlns:a16="http://schemas.microsoft.com/office/drawing/2014/main" id="{7B770586-AA31-07BE-7734-3A6D19BD5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8129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5</a:t>
            </a: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567ACEBC-8A40-2B56-93D6-57ECF7849E3D}"/>
              </a:ext>
            </a:extLst>
          </p:cNvPr>
          <p:cNvSpPr/>
          <p:nvPr/>
        </p:nvSpPr>
        <p:spPr>
          <a:xfrm>
            <a:off x="1080655" y="706855"/>
            <a:ext cx="10621818" cy="27051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8D79C12F-3A4F-A0E2-64E3-6C91DAFFE84B}"/>
              </a:ext>
            </a:extLst>
          </p:cNvPr>
          <p:cNvSpPr/>
          <p:nvPr/>
        </p:nvSpPr>
        <p:spPr>
          <a:xfrm>
            <a:off x="1080655" y="3457595"/>
            <a:ext cx="10621818" cy="31236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6FFF6ABA-B695-2E85-6E47-EF75B9ADF8A2}"/>
              </a:ext>
            </a:extLst>
          </p:cNvPr>
          <p:cNvCxnSpPr>
            <a:stCxn id="21" idx="3"/>
            <a:endCxn id="17" idx="1"/>
          </p:cNvCxnSpPr>
          <p:nvPr/>
        </p:nvCxnSpPr>
        <p:spPr>
          <a:xfrm flipV="1">
            <a:off x="7139793" y="470924"/>
            <a:ext cx="2656264" cy="139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CA273A93-0119-031B-A02A-8CCBFE704419}"/>
              </a:ext>
            </a:extLst>
          </p:cNvPr>
          <p:cNvCxnSpPr>
            <a:cxnSpLocks/>
            <a:stCxn id="27" idx="3"/>
            <a:endCxn id="21" idx="1"/>
          </p:cNvCxnSpPr>
          <p:nvPr/>
        </p:nvCxnSpPr>
        <p:spPr>
          <a:xfrm flipV="1">
            <a:off x="1836520" y="484876"/>
            <a:ext cx="4421300" cy="215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E95E9D1-FD88-33C0-CB47-3FF21753734F}"/>
              </a:ext>
            </a:extLst>
          </p:cNvPr>
          <p:cNvSpPr/>
          <p:nvPr/>
        </p:nvSpPr>
        <p:spPr>
          <a:xfrm>
            <a:off x="3699948" y="1930725"/>
            <a:ext cx="5284372" cy="17329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F726D3-EE77-9074-FFE1-C240931D74AA}"/>
              </a:ext>
            </a:extLst>
          </p:cNvPr>
          <p:cNvSpPr txBox="1"/>
          <p:nvPr/>
        </p:nvSpPr>
        <p:spPr>
          <a:xfrm>
            <a:off x="6326151" y="1874081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空白期間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0F9F762-16ED-76BF-F124-26A3734FF25E}"/>
              </a:ext>
            </a:extLst>
          </p:cNvPr>
          <p:cNvSpPr txBox="1"/>
          <p:nvPr/>
        </p:nvSpPr>
        <p:spPr>
          <a:xfrm>
            <a:off x="1131655" y="4420572"/>
            <a:ext cx="3262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システム開発と車両調達に国の支援が必要！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8F024AA7-3701-4CB4-0673-CF1922F5814C}"/>
              </a:ext>
            </a:extLst>
          </p:cNvPr>
          <p:cNvSpPr txBox="1"/>
          <p:nvPr/>
        </p:nvSpPr>
        <p:spPr>
          <a:xfrm>
            <a:off x="4173959" y="498301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＋</a:t>
            </a:r>
          </a:p>
        </p:txBody>
      </p:sp>
      <p:sp>
        <p:nvSpPr>
          <p:cNvPr id="37" name="吹き出し: 角を丸めた四角形 36">
            <a:extLst>
              <a:ext uri="{FF2B5EF4-FFF2-40B4-BE49-F238E27FC236}">
                <a16:creationId xmlns:a16="http://schemas.microsoft.com/office/drawing/2014/main" id="{6812228C-170D-A471-18B4-89FA082E88CC}"/>
              </a:ext>
            </a:extLst>
          </p:cNvPr>
          <p:cNvSpPr/>
          <p:nvPr/>
        </p:nvSpPr>
        <p:spPr>
          <a:xfrm>
            <a:off x="7418410" y="2914359"/>
            <a:ext cx="2958813" cy="612648"/>
          </a:xfrm>
          <a:prstGeom prst="wedgeRoundRectCallout">
            <a:avLst>
              <a:gd name="adj1" fmla="val -63387"/>
              <a:gd name="adj2" fmla="val -187621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「高速道路</a:t>
            </a:r>
            <a:r>
              <a:rPr kumimoji="1" lang="en-US" altLang="ja-JP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IC</a:t>
            </a:r>
            <a:r>
              <a:rPr kumimoji="1" lang="ja-JP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近接型」を</a:t>
            </a:r>
            <a:r>
              <a:rPr lang="ja-JP" altLang="en-US" sz="1600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平行して開発すべき</a:t>
            </a:r>
            <a:r>
              <a:rPr kumimoji="1" lang="ja-JP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！</a:t>
            </a:r>
          </a:p>
        </p:txBody>
      </p:sp>
      <p:sp>
        <p:nvSpPr>
          <p:cNvPr id="33" name="楕円 32">
            <a:extLst>
              <a:ext uri="{FF2B5EF4-FFF2-40B4-BE49-F238E27FC236}">
                <a16:creationId xmlns:a16="http://schemas.microsoft.com/office/drawing/2014/main" id="{0512667D-F277-F204-C895-700D5A9AB99D}"/>
              </a:ext>
            </a:extLst>
          </p:cNvPr>
          <p:cNvSpPr/>
          <p:nvPr/>
        </p:nvSpPr>
        <p:spPr>
          <a:xfrm>
            <a:off x="2810750" y="2096038"/>
            <a:ext cx="4631672" cy="939297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3347D100-5E72-8D4F-F856-823E46967FEC}"/>
              </a:ext>
            </a:extLst>
          </p:cNvPr>
          <p:cNvSpPr txBox="1"/>
          <p:nvPr/>
        </p:nvSpPr>
        <p:spPr>
          <a:xfrm>
            <a:off x="3176904" y="1849954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新設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D1955B14-60C8-2456-283F-523A9D537559}"/>
              </a:ext>
            </a:extLst>
          </p:cNvPr>
          <p:cNvSpPr txBox="1"/>
          <p:nvPr/>
        </p:nvSpPr>
        <p:spPr>
          <a:xfrm>
            <a:off x="3170566" y="2485374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既存</a:t>
            </a:r>
          </a:p>
        </p:txBody>
      </p:sp>
      <p:pic>
        <p:nvPicPr>
          <p:cNvPr id="63" name="図 62">
            <a:extLst>
              <a:ext uri="{FF2B5EF4-FFF2-40B4-BE49-F238E27FC236}">
                <a16:creationId xmlns:a16="http://schemas.microsoft.com/office/drawing/2014/main" id="{A277A8E3-D47A-8FB9-77F8-04E5532AE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6144" y="6623636"/>
            <a:ext cx="1853345" cy="28044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0445DA9-7FE2-7AFB-8ED0-D3235C8426BA}"/>
              </a:ext>
            </a:extLst>
          </p:cNvPr>
          <p:cNvSpPr txBox="1"/>
          <p:nvPr/>
        </p:nvSpPr>
        <p:spPr>
          <a:xfrm>
            <a:off x="6408757" y="697360"/>
            <a:ext cx="64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2030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3A36FAE5-E81D-D4F1-6791-DE2788E5E0E5}"/>
              </a:ext>
            </a:extLst>
          </p:cNvPr>
          <p:cNvSpPr txBox="1"/>
          <p:nvPr/>
        </p:nvSpPr>
        <p:spPr>
          <a:xfrm>
            <a:off x="7899252" y="665758"/>
            <a:ext cx="64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2032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9DBEFC6-7CDF-011A-94C1-1B90DA2ADE38}"/>
              </a:ext>
            </a:extLst>
          </p:cNvPr>
          <p:cNvSpPr txBox="1"/>
          <p:nvPr/>
        </p:nvSpPr>
        <p:spPr>
          <a:xfrm>
            <a:off x="6266022" y="6054741"/>
            <a:ext cx="954107" cy="276999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400</a:t>
            </a:r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～</a:t>
            </a:r>
            <a:r>
              <a:rPr kumimoji="1"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600</a:t>
            </a:r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台</a:t>
            </a:r>
          </a:p>
        </p:txBody>
      </p:sp>
      <p:sp>
        <p:nvSpPr>
          <p:cNvPr id="58" name="矢印: 右 57">
            <a:extLst>
              <a:ext uri="{FF2B5EF4-FFF2-40B4-BE49-F238E27FC236}">
                <a16:creationId xmlns:a16="http://schemas.microsoft.com/office/drawing/2014/main" id="{F756826B-E398-C73B-E4F9-3B4E2E43B7AA}"/>
              </a:ext>
            </a:extLst>
          </p:cNvPr>
          <p:cNvSpPr/>
          <p:nvPr/>
        </p:nvSpPr>
        <p:spPr>
          <a:xfrm>
            <a:off x="3848975" y="5650059"/>
            <a:ext cx="286811" cy="3606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吹き出し: 角を丸めた四角形 63">
            <a:extLst>
              <a:ext uri="{FF2B5EF4-FFF2-40B4-BE49-F238E27FC236}">
                <a16:creationId xmlns:a16="http://schemas.microsoft.com/office/drawing/2014/main" id="{AA8F75E3-C259-2151-AF54-E01971280E59}"/>
              </a:ext>
            </a:extLst>
          </p:cNvPr>
          <p:cNvSpPr/>
          <p:nvPr/>
        </p:nvSpPr>
        <p:spPr>
          <a:xfrm>
            <a:off x="7603001" y="4335592"/>
            <a:ext cx="3795785" cy="763360"/>
          </a:xfrm>
          <a:prstGeom prst="wedgeRoundRectCallout">
            <a:avLst>
              <a:gd name="adj1" fmla="val -102185"/>
              <a:gd name="adj2" fmla="val -212297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16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既存</a:t>
            </a:r>
            <a:r>
              <a:rPr lang="en-US" altLang="ja-JP" sz="16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IC</a:t>
            </a:r>
            <a:r>
              <a:rPr lang="ja-JP" altLang="en-US" sz="16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近接型ターミナルの活用が進まなければ、車輛の量産化も進まない！</a:t>
            </a: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912A4A49-BAFE-758F-6CEF-C8EE86D632BC}"/>
              </a:ext>
            </a:extLst>
          </p:cNvPr>
          <p:cNvSpPr/>
          <p:nvPr/>
        </p:nvSpPr>
        <p:spPr>
          <a:xfrm>
            <a:off x="6142079" y="3085971"/>
            <a:ext cx="1201997" cy="6126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物流破綻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?</a:t>
            </a: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1BE98525-9306-7E5E-B9D1-BDDC0DB9AE11}"/>
              </a:ext>
            </a:extLst>
          </p:cNvPr>
          <p:cNvSpPr txBox="1"/>
          <p:nvPr/>
        </p:nvSpPr>
        <p:spPr>
          <a:xfrm>
            <a:off x="29029" y="13854"/>
            <a:ext cx="1261884" cy="292388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3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自動運転物流</a:t>
            </a:r>
          </a:p>
        </p:txBody>
      </p:sp>
      <p:sp>
        <p:nvSpPr>
          <p:cNvPr id="66" name="楕円 65">
            <a:extLst>
              <a:ext uri="{FF2B5EF4-FFF2-40B4-BE49-F238E27FC236}">
                <a16:creationId xmlns:a16="http://schemas.microsoft.com/office/drawing/2014/main" id="{8D14A461-07E1-3BF7-028C-A09938E74782}"/>
              </a:ext>
            </a:extLst>
          </p:cNvPr>
          <p:cNvSpPr/>
          <p:nvPr/>
        </p:nvSpPr>
        <p:spPr>
          <a:xfrm>
            <a:off x="10781158" y="2393526"/>
            <a:ext cx="660374" cy="6076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矢印: 右 55">
            <a:extLst>
              <a:ext uri="{FF2B5EF4-FFF2-40B4-BE49-F238E27FC236}">
                <a16:creationId xmlns:a16="http://schemas.microsoft.com/office/drawing/2014/main" id="{CCC253E2-ECAF-863D-F65C-4401831C7212}"/>
              </a:ext>
            </a:extLst>
          </p:cNvPr>
          <p:cNvSpPr/>
          <p:nvPr/>
        </p:nvSpPr>
        <p:spPr>
          <a:xfrm>
            <a:off x="7344076" y="6054741"/>
            <a:ext cx="389717" cy="276999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4C1C95F3-9F97-A57A-69A6-BFD3B16D9038}"/>
              </a:ext>
            </a:extLst>
          </p:cNvPr>
          <p:cNvSpPr txBox="1"/>
          <p:nvPr/>
        </p:nvSpPr>
        <p:spPr>
          <a:xfrm>
            <a:off x="7731979" y="6021482"/>
            <a:ext cx="22493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2032</a:t>
            </a:r>
            <a:r>
              <a:rPr lang="ja-JP" altLang="en-US" sz="14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年頃</a:t>
            </a:r>
            <a:r>
              <a:rPr kumimoji="1" lang="ja-JP" altLang="en-US" sz="14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に</a:t>
            </a:r>
            <a:r>
              <a:rPr kumimoji="1" lang="en-US" altLang="ja-JP" sz="14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2,000</a:t>
            </a:r>
            <a:r>
              <a:rPr kumimoji="1" lang="ja-JP" altLang="en-US" sz="14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台を想定</a:t>
            </a:r>
          </a:p>
        </p:txBody>
      </p:sp>
      <p:sp>
        <p:nvSpPr>
          <p:cNvPr id="68" name="二等辺三角形 67">
            <a:extLst>
              <a:ext uri="{FF2B5EF4-FFF2-40B4-BE49-F238E27FC236}">
                <a16:creationId xmlns:a16="http://schemas.microsoft.com/office/drawing/2014/main" id="{0D9255DA-79B8-B085-4CE7-1B7DD371F826}"/>
              </a:ext>
            </a:extLst>
          </p:cNvPr>
          <p:cNvSpPr/>
          <p:nvPr/>
        </p:nvSpPr>
        <p:spPr>
          <a:xfrm>
            <a:off x="10700154" y="1610422"/>
            <a:ext cx="800219" cy="612984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815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FF42A-1976-4FF2-84AD-21ECC9AD6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DCCAAEEB-691A-0168-5F32-F1F6BB35AF29}"/>
              </a:ext>
            </a:extLst>
          </p:cNvPr>
          <p:cNvCxnSpPr>
            <a:stCxn id="51" idx="3"/>
          </p:cNvCxnSpPr>
          <p:nvPr/>
        </p:nvCxnSpPr>
        <p:spPr>
          <a:xfrm>
            <a:off x="3998203" y="5086282"/>
            <a:ext cx="3913297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F2700DBB-E04F-CB57-B8E0-44A6E4C428BA}"/>
              </a:ext>
            </a:extLst>
          </p:cNvPr>
          <p:cNvCxnSpPr>
            <a:cxnSpLocks/>
          </p:cNvCxnSpPr>
          <p:nvPr/>
        </p:nvCxnSpPr>
        <p:spPr>
          <a:xfrm>
            <a:off x="8173743" y="969374"/>
            <a:ext cx="0" cy="568981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A5F9B32A-240B-EAA4-B5B5-28DA2F5EEE34}"/>
              </a:ext>
            </a:extLst>
          </p:cNvPr>
          <p:cNvCxnSpPr>
            <a:cxnSpLocks/>
            <a:stCxn id="23" idx="0"/>
          </p:cNvCxnSpPr>
          <p:nvPr/>
        </p:nvCxnSpPr>
        <p:spPr>
          <a:xfrm flipH="1">
            <a:off x="6728650" y="697360"/>
            <a:ext cx="3273" cy="5926276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矢印: 右 13">
            <a:extLst>
              <a:ext uri="{FF2B5EF4-FFF2-40B4-BE49-F238E27FC236}">
                <a16:creationId xmlns:a16="http://schemas.microsoft.com/office/drawing/2014/main" id="{8CBF395F-B545-A67A-AA05-9EBF34DF0762}"/>
              </a:ext>
            </a:extLst>
          </p:cNvPr>
          <p:cNvSpPr/>
          <p:nvPr/>
        </p:nvSpPr>
        <p:spPr>
          <a:xfrm>
            <a:off x="3690615" y="2466188"/>
            <a:ext cx="6907952" cy="3814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10D975E-FD24-CE6C-62BB-F3D46F2DFDEB}"/>
              </a:ext>
            </a:extLst>
          </p:cNvPr>
          <p:cNvSpPr txBox="1"/>
          <p:nvPr/>
        </p:nvSpPr>
        <p:spPr>
          <a:xfrm>
            <a:off x="310353" y="1155906"/>
            <a:ext cx="461665" cy="170816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ハードインフラ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5DDFF23-A96A-6EEB-978C-4EB9EBF5F1F4}"/>
              </a:ext>
            </a:extLst>
          </p:cNvPr>
          <p:cNvSpPr txBox="1"/>
          <p:nvPr/>
        </p:nvSpPr>
        <p:spPr>
          <a:xfrm>
            <a:off x="328871" y="3862102"/>
            <a:ext cx="461665" cy="23685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車輛とソフトインフラ</a:t>
            </a:r>
          </a:p>
        </p:txBody>
      </p:sp>
      <p:sp>
        <p:nvSpPr>
          <p:cNvPr id="5" name="矢印: 右 4">
            <a:extLst>
              <a:ext uri="{FF2B5EF4-FFF2-40B4-BE49-F238E27FC236}">
                <a16:creationId xmlns:a16="http://schemas.microsoft.com/office/drawing/2014/main" id="{02D819A2-9A5B-159B-4588-E660E796C0EF}"/>
              </a:ext>
            </a:extLst>
          </p:cNvPr>
          <p:cNvSpPr/>
          <p:nvPr/>
        </p:nvSpPr>
        <p:spPr>
          <a:xfrm>
            <a:off x="1836520" y="945554"/>
            <a:ext cx="2920206" cy="29751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FF55B61-3182-352B-8BD5-A30CA84C1F5E}"/>
              </a:ext>
            </a:extLst>
          </p:cNvPr>
          <p:cNvSpPr txBox="1"/>
          <p:nvPr/>
        </p:nvSpPr>
        <p:spPr>
          <a:xfrm>
            <a:off x="1831136" y="691137"/>
            <a:ext cx="249299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新東名・東北道優先レーン</a:t>
            </a:r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7E931383-FC0E-6182-B795-5704AE7A4B6E}"/>
              </a:ext>
            </a:extLst>
          </p:cNvPr>
          <p:cNvSpPr/>
          <p:nvPr/>
        </p:nvSpPr>
        <p:spPr>
          <a:xfrm>
            <a:off x="4608945" y="1260141"/>
            <a:ext cx="5902037" cy="28447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BEF3954-E965-147D-8CA0-02717C7693BA}"/>
              </a:ext>
            </a:extLst>
          </p:cNvPr>
          <p:cNvSpPr txBox="1"/>
          <p:nvPr/>
        </p:nvSpPr>
        <p:spPr>
          <a:xfrm>
            <a:off x="4271931" y="64359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2028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BCC3451-543B-591B-9376-82AE265102C7}"/>
              </a:ext>
            </a:extLst>
          </p:cNvPr>
          <p:cNvSpPr txBox="1"/>
          <p:nvPr/>
        </p:nvSpPr>
        <p:spPr>
          <a:xfrm>
            <a:off x="6111837" y="1025552"/>
            <a:ext cx="249299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東北～九州まで優先レーン</a:t>
            </a: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6996A814-98FA-769E-E235-28746749EC43}"/>
              </a:ext>
            </a:extLst>
          </p:cNvPr>
          <p:cNvSpPr/>
          <p:nvPr/>
        </p:nvSpPr>
        <p:spPr>
          <a:xfrm>
            <a:off x="9000974" y="1832243"/>
            <a:ext cx="1569968" cy="3739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8092490-507B-989E-8973-FD422FC71517}"/>
              </a:ext>
            </a:extLst>
          </p:cNvPr>
          <p:cNvSpPr txBox="1"/>
          <p:nvPr/>
        </p:nvSpPr>
        <p:spPr>
          <a:xfrm>
            <a:off x="8965212" y="158733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2033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42AE889-6EE0-B6E0-A0F2-464CB50BBA4A}"/>
              </a:ext>
            </a:extLst>
          </p:cNvPr>
          <p:cNvSpPr txBox="1"/>
          <p:nvPr/>
        </p:nvSpPr>
        <p:spPr>
          <a:xfrm>
            <a:off x="3497297" y="1602264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高速道路直結型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2D27588-44C9-88D5-6717-95246988E6CF}"/>
              </a:ext>
            </a:extLst>
          </p:cNvPr>
          <p:cNvSpPr txBox="1"/>
          <p:nvPr/>
        </p:nvSpPr>
        <p:spPr>
          <a:xfrm>
            <a:off x="9598914" y="1656552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3</a:t>
            </a:r>
            <a:r>
              <a:rPr lang="ja-JP" altLang="en-US" sz="12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～</a:t>
            </a:r>
            <a:r>
              <a:rPr lang="en-US" altLang="ja-JP" sz="12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4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ヵ所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C60AB68-5573-DE72-F111-E10BA1379B59}"/>
              </a:ext>
            </a:extLst>
          </p:cNvPr>
          <p:cNvSpPr txBox="1"/>
          <p:nvPr/>
        </p:nvSpPr>
        <p:spPr>
          <a:xfrm>
            <a:off x="3698262" y="205959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2027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A324564-0303-3AC1-B9DA-C44EBACBA0B7}"/>
              </a:ext>
            </a:extLst>
          </p:cNvPr>
          <p:cNvSpPr txBox="1"/>
          <p:nvPr/>
        </p:nvSpPr>
        <p:spPr>
          <a:xfrm>
            <a:off x="9796057" y="286258"/>
            <a:ext cx="877163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拡大期</a:t>
            </a: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7EC12E14-5A41-0D05-5D18-93DF2CDDDA4F}"/>
              </a:ext>
            </a:extLst>
          </p:cNvPr>
          <p:cNvCxnSpPr>
            <a:stCxn id="17" idx="3"/>
          </p:cNvCxnSpPr>
          <p:nvPr/>
        </p:nvCxnSpPr>
        <p:spPr>
          <a:xfrm>
            <a:off x="10673220" y="470924"/>
            <a:ext cx="8406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6EE9A2D-F6B5-783E-BAD9-45965A4AB5E2}"/>
              </a:ext>
            </a:extLst>
          </p:cNvPr>
          <p:cNvSpPr txBox="1"/>
          <p:nvPr/>
        </p:nvSpPr>
        <p:spPr>
          <a:xfrm>
            <a:off x="6257820" y="300210"/>
            <a:ext cx="881973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普及期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06EEC36-BF86-CBAF-CD8D-2ED4589E1201}"/>
              </a:ext>
            </a:extLst>
          </p:cNvPr>
          <p:cNvSpPr txBox="1"/>
          <p:nvPr/>
        </p:nvSpPr>
        <p:spPr>
          <a:xfrm>
            <a:off x="9966144" y="68262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2035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A3410E3-1CB5-604D-F0AC-A7C6D6BA265E}"/>
              </a:ext>
            </a:extLst>
          </p:cNvPr>
          <p:cNvSpPr txBox="1"/>
          <p:nvPr/>
        </p:nvSpPr>
        <p:spPr>
          <a:xfrm>
            <a:off x="9450090" y="2327854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4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0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ヵ所以上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B19C256-306B-F72A-06FC-45C45B820F96}"/>
              </a:ext>
            </a:extLst>
          </p:cNvPr>
          <p:cNvSpPr txBox="1"/>
          <p:nvPr/>
        </p:nvSpPr>
        <p:spPr>
          <a:xfrm>
            <a:off x="3148784" y="2293995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高速道路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IC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近接型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99E129C-0435-72AD-4DB6-526559A62925}"/>
              </a:ext>
            </a:extLst>
          </p:cNvPr>
          <p:cNvSpPr txBox="1"/>
          <p:nvPr/>
        </p:nvSpPr>
        <p:spPr>
          <a:xfrm>
            <a:off x="6280233" y="2309383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ヵ所以上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87444C4-09F9-9035-5FF6-3D974EC313CC}"/>
              </a:ext>
            </a:extLst>
          </p:cNvPr>
          <p:cNvSpPr txBox="1"/>
          <p:nvPr/>
        </p:nvSpPr>
        <p:spPr>
          <a:xfrm>
            <a:off x="1186983" y="313110"/>
            <a:ext cx="64953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現在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A3CB220-0318-2BC0-53CA-59FB941C8198}"/>
              </a:ext>
            </a:extLst>
          </p:cNvPr>
          <p:cNvSpPr txBox="1"/>
          <p:nvPr/>
        </p:nvSpPr>
        <p:spPr>
          <a:xfrm>
            <a:off x="2719161" y="1138161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実証実験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B86DCD03-6758-DACB-51CB-9B79AF8C56DD}"/>
              </a:ext>
            </a:extLst>
          </p:cNvPr>
          <p:cNvSpPr txBox="1"/>
          <p:nvPr/>
        </p:nvSpPr>
        <p:spPr>
          <a:xfrm>
            <a:off x="6426936" y="1427053"/>
            <a:ext cx="1531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実証実験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&amp;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実用化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88B502E-5AB6-8A41-0591-58405ADC2F15}"/>
              </a:ext>
            </a:extLst>
          </p:cNvPr>
          <p:cNvSpPr txBox="1"/>
          <p:nvPr/>
        </p:nvSpPr>
        <p:spPr>
          <a:xfrm>
            <a:off x="3709175" y="2716956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実証実験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15135CD-2085-58C8-10D9-9B1D7486D4D6}"/>
              </a:ext>
            </a:extLst>
          </p:cNvPr>
          <p:cNvSpPr txBox="1"/>
          <p:nvPr/>
        </p:nvSpPr>
        <p:spPr>
          <a:xfrm>
            <a:off x="5214448" y="2697360"/>
            <a:ext cx="9028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実用化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D3CF82E-0BB4-4D38-5D08-46D22562FF6B}"/>
              </a:ext>
            </a:extLst>
          </p:cNvPr>
          <p:cNvSpPr txBox="1"/>
          <p:nvPr/>
        </p:nvSpPr>
        <p:spPr>
          <a:xfrm>
            <a:off x="5055137" y="2299693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数ヵ所程度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9006C90-BBA1-7E3C-7C72-CFB18E0E8AA7}"/>
              </a:ext>
            </a:extLst>
          </p:cNvPr>
          <p:cNvSpPr txBox="1"/>
          <p:nvPr/>
        </p:nvSpPr>
        <p:spPr>
          <a:xfrm>
            <a:off x="5209024" y="203001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2029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D6B883A1-D371-C53E-3ABA-30EA209617AA}"/>
              </a:ext>
            </a:extLst>
          </p:cNvPr>
          <p:cNvSpPr txBox="1"/>
          <p:nvPr/>
        </p:nvSpPr>
        <p:spPr>
          <a:xfrm>
            <a:off x="1290913" y="853794"/>
            <a:ext cx="400110" cy="91769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道　路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33255E8-FE3E-DB0E-B028-B111C6DF7864}"/>
              </a:ext>
            </a:extLst>
          </p:cNvPr>
          <p:cNvSpPr txBox="1"/>
          <p:nvPr/>
        </p:nvSpPr>
        <p:spPr>
          <a:xfrm>
            <a:off x="1297779" y="1944045"/>
            <a:ext cx="400110" cy="114192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物流施設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65C455C1-AA8A-7C9E-BCF6-BF1F5FE5405A}"/>
              </a:ext>
            </a:extLst>
          </p:cNvPr>
          <p:cNvSpPr txBox="1"/>
          <p:nvPr/>
        </p:nvSpPr>
        <p:spPr>
          <a:xfrm>
            <a:off x="4190094" y="3719756"/>
            <a:ext cx="400110" cy="132664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車輛の準量産化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136E4227-D37E-7072-72C5-ABFECE4A26E9}"/>
              </a:ext>
            </a:extLst>
          </p:cNvPr>
          <p:cNvSpPr txBox="1"/>
          <p:nvPr/>
        </p:nvSpPr>
        <p:spPr>
          <a:xfrm>
            <a:off x="6545716" y="4158464"/>
            <a:ext cx="400110" cy="1855636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自動運転車輛の量産化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5A93E4D-169B-96A1-45DD-8B05C2AE660B}"/>
              </a:ext>
            </a:extLst>
          </p:cNvPr>
          <p:cNvSpPr txBox="1"/>
          <p:nvPr/>
        </p:nvSpPr>
        <p:spPr>
          <a:xfrm>
            <a:off x="3848975" y="3442791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2027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～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2028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2613F04F-18D7-C645-BB23-70E72F9A9EFA}"/>
              </a:ext>
            </a:extLst>
          </p:cNvPr>
          <p:cNvSpPr txBox="1"/>
          <p:nvPr/>
        </p:nvSpPr>
        <p:spPr>
          <a:xfrm>
            <a:off x="6471207" y="3814280"/>
            <a:ext cx="543739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2030</a:t>
            </a:r>
            <a:endParaRPr kumimoji="1" lang="ja-JP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CFC08FA-8FC0-7E91-1409-EBC7339FC455}"/>
              </a:ext>
            </a:extLst>
          </p:cNvPr>
          <p:cNvSpPr txBox="1"/>
          <p:nvPr/>
        </p:nvSpPr>
        <p:spPr>
          <a:xfrm>
            <a:off x="4183171" y="5215885"/>
            <a:ext cx="400110" cy="132664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運営母体の設立</a:t>
            </a:r>
          </a:p>
        </p:txBody>
      </p:sp>
      <p:sp>
        <p:nvSpPr>
          <p:cNvPr id="46" name="矢印: 右 45">
            <a:extLst>
              <a:ext uri="{FF2B5EF4-FFF2-40B4-BE49-F238E27FC236}">
                <a16:creationId xmlns:a16="http://schemas.microsoft.com/office/drawing/2014/main" id="{CE2EC428-E04F-528D-84EF-0D016FE39F46}"/>
              </a:ext>
            </a:extLst>
          </p:cNvPr>
          <p:cNvSpPr/>
          <p:nvPr/>
        </p:nvSpPr>
        <p:spPr>
          <a:xfrm>
            <a:off x="1385455" y="4181946"/>
            <a:ext cx="2815500" cy="2518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CCAEC8A1-2058-886B-DEF3-49110577BA99}"/>
              </a:ext>
            </a:extLst>
          </p:cNvPr>
          <p:cNvSpPr txBox="1"/>
          <p:nvPr/>
        </p:nvSpPr>
        <p:spPr>
          <a:xfrm>
            <a:off x="1519056" y="3965753"/>
            <a:ext cx="2518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システムの確立と車両の確保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C89F8E4C-3AB9-72EA-7008-602978BB85EC}"/>
              </a:ext>
            </a:extLst>
          </p:cNvPr>
          <p:cNvSpPr txBox="1"/>
          <p:nvPr/>
        </p:nvSpPr>
        <p:spPr>
          <a:xfrm>
            <a:off x="4526767" y="5321606"/>
            <a:ext cx="523220" cy="116955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準量産化の目途が付いたら設立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C397A6E8-8923-723B-78D7-FB80D55AC2D5}"/>
              </a:ext>
            </a:extLst>
          </p:cNvPr>
          <p:cNvSpPr txBox="1"/>
          <p:nvPr/>
        </p:nvSpPr>
        <p:spPr>
          <a:xfrm>
            <a:off x="1376680" y="4824672"/>
            <a:ext cx="2621523" cy="523220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最大の問題は水素サプライチェーンの確立！</a:t>
            </a:r>
            <a:endParaRPr kumimoji="1" lang="ja-JP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52" name="四角形: 角を丸くする 51">
            <a:extLst>
              <a:ext uri="{FF2B5EF4-FFF2-40B4-BE49-F238E27FC236}">
                <a16:creationId xmlns:a16="http://schemas.microsoft.com/office/drawing/2014/main" id="{563AE007-08B9-4C06-C1C8-425F3F3D23B9}"/>
              </a:ext>
            </a:extLst>
          </p:cNvPr>
          <p:cNvSpPr/>
          <p:nvPr/>
        </p:nvSpPr>
        <p:spPr>
          <a:xfrm>
            <a:off x="2937732" y="19909"/>
            <a:ext cx="6640177" cy="25056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solidFill>
                  <a:prstClr val="white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大型</a:t>
            </a:r>
            <a:r>
              <a:rPr lang="en-US" altLang="ja-JP" sz="1400" b="1" dirty="0">
                <a:solidFill>
                  <a:prstClr val="white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FFC</a:t>
            </a:r>
            <a:r>
              <a:rPr lang="ja-JP" altLang="en-US" sz="1400" b="1" dirty="0">
                <a:solidFill>
                  <a:prstClr val="white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トラック向けインフラ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整備と車両量産化時期　</a:t>
            </a:r>
          </a:p>
        </p:txBody>
      </p:sp>
      <p:sp>
        <p:nvSpPr>
          <p:cNvPr id="53" name="スライド番号プレースホルダー 2">
            <a:extLst>
              <a:ext uri="{FF2B5EF4-FFF2-40B4-BE49-F238E27FC236}">
                <a16:creationId xmlns:a16="http://schemas.microsoft.com/office/drawing/2014/main" id="{1CC8DFE0-532E-72A8-7B9B-45B30EC99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8129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6</a:t>
            </a: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946CC41-925D-023D-980D-294F838E39E4}"/>
              </a:ext>
            </a:extLst>
          </p:cNvPr>
          <p:cNvSpPr/>
          <p:nvPr/>
        </p:nvSpPr>
        <p:spPr>
          <a:xfrm>
            <a:off x="1080655" y="706855"/>
            <a:ext cx="10621818" cy="27051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A70F4E11-15F4-8D51-15B9-4061828A72B2}"/>
              </a:ext>
            </a:extLst>
          </p:cNvPr>
          <p:cNvSpPr/>
          <p:nvPr/>
        </p:nvSpPr>
        <p:spPr>
          <a:xfrm>
            <a:off x="1080655" y="3457595"/>
            <a:ext cx="10621818" cy="321667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E669BE7A-B376-6680-8387-18149693BBE6}"/>
              </a:ext>
            </a:extLst>
          </p:cNvPr>
          <p:cNvCxnSpPr>
            <a:stCxn id="21" idx="3"/>
            <a:endCxn id="17" idx="1"/>
          </p:cNvCxnSpPr>
          <p:nvPr/>
        </p:nvCxnSpPr>
        <p:spPr>
          <a:xfrm flipV="1">
            <a:off x="7139793" y="470924"/>
            <a:ext cx="2656264" cy="139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81C2DF25-0ED6-EF21-7701-9D568AD6998C}"/>
              </a:ext>
            </a:extLst>
          </p:cNvPr>
          <p:cNvCxnSpPr>
            <a:stCxn id="27" idx="3"/>
            <a:endCxn id="21" idx="1"/>
          </p:cNvCxnSpPr>
          <p:nvPr/>
        </p:nvCxnSpPr>
        <p:spPr>
          <a:xfrm flipV="1">
            <a:off x="1836520" y="484876"/>
            <a:ext cx="4421300" cy="12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7EBF17D-E0DA-5F4B-7207-1E28AE2417DA}"/>
              </a:ext>
            </a:extLst>
          </p:cNvPr>
          <p:cNvSpPr/>
          <p:nvPr/>
        </p:nvSpPr>
        <p:spPr>
          <a:xfrm>
            <a:off x="3699948" y="1930725"/>
            <a:ext cx="5284372" cy="17329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C484E5F-7032-B19A-2F12-237314DB8287}"/>
              </a:ext>
            </a:extLst>
          </p:cNvPr>
          <p:cNvSpPr txBox="1"/>
          <p:nvPr/>
        </p:nvSpPr>
        <p:spPr>
          <a:xfrm>
            <a:off x="6326151" y="1874081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空白期間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91D71AB-23DA-D30F-A329-1A2A3AC660A3}"/>
              </a:ext>
            </a:extLst>
          </p:cNvPr>
          <p:cNvSpPr txBox="1"/>
          <p:nvPr/>
        </p:nvSpPr>
        <p:spPr>
          <a:xfrm>
            <a:off x="1131655" y="4420572"/>
            <a:ext cx="3262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システム開発と車両調達に国の支援が必要！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6C42EE4-0FC7-A234-DCD0-8F072CBD52BA}"/>
              </a:ext>
            </a:extLst>
          </p:cNvPr>
          <p:cNvSpPr txBox="1"/>
          <p:nvPr/>
        </p:nvSpPr>
        <p:spPr>
          <a:xfrm>
            <a:off x="4173959" y="498301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＋</a:t>
            </a:r>
          </a:p>
        </p:txBody>
      </p:sp>
      <p:sp>
        <p:nvSpPr>
          <p:cNvPr id="37" name="吹き出し: 角を丸めた四角形 36">
            <a:extLst>
              <a:ext uri="{FF2B5EF4-FFF2-40B4-BE49-F238E27FC236}">
                <a16:creationId xmlns:a16="http://schemas.microsoft.com/office/drawing/2014/main" id="{B2B2B86B-74A8-B4DB-59DC-C5D8668F3C37}"/>
              </a:ext>
            </a:extLst>
          </p:cNvPr>
          <p:cNvSpPr/>
          <p:nvPr/>
        </p:nvSpPr>
        <p:spPr>
          <a:xfrm>
            <a:off x="7418411" y="2914359"/>
            <a:ext cx="2980722" cy="612648"/>
          </a:xfrm>
          <a:prstGeom prst="wedgeRoundRectCallout">
            <a:avLst>
              <a:gd name="adj1" fmla="val -48187"/>
              <a:gd name="adj2" fmla="val -178194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「高速道路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IC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近接型」を</a:t>
            </a:r>
            <a:r>
              <a:rPr lang="ja-JP" altLang="en-US" sz="1600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平行して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導入すべき！</a:t>
            </a:r>
          </a:p>
        </p:txBody>
      </p:sp>
      <p:sp>
        <p:nvSpPr>
          <p:cNvPr id="33" name="楕円 32">
            <a:extLst>
              <a:ext uri="{FF2B5EF4-FFF2-40B4-BE49-F238E27FC236}">
                <a16:creationId xmlns:a16="http://schemas.microsoft.com/office/drawing/2014/main" id="{CCEAAF06-4441-07A1-F51C-DBE1316B8AD9}"/>
              </a:ext>
            </a:extLst>
          </p:cNvPr>
          <p:cNvSpPr/>
          <p:nvPr/>
        </p:nvSpPr>
        <p:spPr>
          <a:xfrm>
            <a:off x="2810750" y="2096038"/>
            <a:ext cx="4631672" cy="939297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EBB2EA59-D104-DAB7-295B-83C283A82CA1}"/>
              </a:ext>
            </a:extLst>
          </p:cNvPr>
          <p:cNvSpPr txBox="1"/>
          <p:nvPr/>
        </p:nvSpPr>
        <p:spPr>
          <a:xfrm>
            <a:off x="3176904" y="1849954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新設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3173653D-BBC5-6F66-D348-06CE3B163528}"/>
              </a:ext>
            </a:extLst>
          </p:cNvPr>
          <p:cNvSpPr txBox="1"/>
          <p:nvPr/>
        </p:nvSpPr>
        <p:spPr>
          <a:xfrm>
            <a:off x="3170566" y="2485374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既存</a:t>
            </a: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C3496B24-960E-47BC-23F9-A579F04F9F1A}"/>
              </a:ext>
            </a:extLst>
          </p:cNvPr>
          <p:cNvSpPr/>
          <p:nvPr/>
        </p:nvSpPr>
        <p:spPr>
          <a:xfrm>
            <a:off x="6142079" y="3085971"/>
            <a:ext cx="1201997" cy="6126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物流破綻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?</a:t>
            </a: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pic>
        <p:nvPicPr>
          <p:cNvPr id="63" name="図 62">
            <a:extLst>
              <a:ext uri="{FF2B5EF4-FFF2-40B4-BE49-F238E27FC236}">
                <a16:creationId xmlns:a16="http://schemas.microsoft.com/office/drawing/2014/main" id="{F58BEF4F-77E7-20D1-08B7-E2947D577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6144" y="6623636"/>
            <a:ext cx="1853345" cy="28044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691FED3-0F65-63F2-B221-0D9DAB3D2202}"/>
              </a:ext>
            </a:extLst>
          </p:cNvPr>
          <p:cNvSpPr txBox="1"/>
          <p:nvPr/>
        </p:nvSpPr>
        <p:spPr>
          <a:xfrm>
            <a:off x="6408757" y="697360"/>
            <a:ext cx="64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2030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F3B46CA4-AA49-3823-1C4C-DA9C42133FDD}"/>
              </a:ext>
            </a:extLst>
          </p:cNvPr>
          <p:cNvSpPr txBox="1"/>
          <p:nvPr/>
        </p:nvSpPr>
        <p:spPr>
          <a:xfrm>
            <a:off x="7879721" y="733275"/>
            <a:ext cx="64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2032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6197BDF8-A9D8-C481-A30E-E41F26A53A09}"/>
              </a:ext>
            </a:extLst>
          </p:cNvPr>
          <p:cNvSpPr txBox="1"/>
          <p:nvPr/>
        </p:nvSpPr>
        <p:spPr>
          <a:xfrm>
            <a:off x="7911500" y="3565867"/>
            <a:ext cx="543739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2032</a:t>
            </a:r>
            <a:endParaRPr kumimoji="1" lang="ja-JP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8F7F3E93-7C79-2EA6-CD7C-56C422A44630}"/>
              </a:ext>
            </a:extLst>
          </p:cNvPr>
          <p:cNvSpPr txBox="1"/>
          <p:nvPr/>
        </p:nvSpPr>
        <p:spPr>
          <a:xfrm>
            <a:off x="7980167" y="3841954"/>
            <a:ext cx="369332" cy="2288167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大型ＦＣトラック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車輛の量産化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420921B1-0BC1-3F0D-40C1-D245CF55E3AF}"/>
              </a:ext>
            </a:extLst>
          </p:cNvPr>
          <p:cNvSpPr txBox="1"/>
          <p:nvPr/>
        </p:nvSpPr>
        <p:spPr>
          <a:xfrm>
            <a:off x="6266022" y="6054741"/>
            <a:ext cx="954107" cy="276999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400</a:t>
            </a:r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～</a:t>
            </a:r>
            <a:r>
              <a:rPr kumimoji="1"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600</a:t>
            </a:r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台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F8C9A6F-A7E9-19AA-DDFE-01A6CC2E4DFF}"/>
              </a:ext>
            </a:extLst>
          </p:cNvPr>
          <p:cNvSpPr txBox="1"/>
          <p:nvPr/>
        </p:nvSpPr>
        <p:spPr>
          <a:xfrm>
            <a:off x="7838779" y="6189702"/>
            <a:ext cx="723275" cy="276999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1,000</a:t>
            </a:r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台</a:t>
            </a:r>
          </a:p>
        </p:txBody>
      </p:sp>
      <p:sp>
        <p:nvSpPr>
          <p:cNvPr id="50" name="矢印: 右 49">
            <a:extLst>
              <a:ext uri="{FF2B5EF4-FFF2-40B4-BE49-F238E27FC236}">
                <a16:creationId xmlns:a16="http://schemas.microsoft.com/office/drawing/2014/main" id="{AE63766D-3D73-6D54-1FC7-C3ECD8690A3E}"/>
              </a:ext>
            </a:extLst>
          </p:cNvPr>
          <p:cNvSpPr/>
          <p:nvPr/>
        </p:nvSpPr>
        <p:spPr>
          <a:xfrm>
            <a:off x="5375158" y="4413538"/>
            <a:ext cx="581393" cy="1236521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000414A5-37B4-A64A-184F-2E2676D181EA}"/>
              </a:ext>
            </a:extLst>
          </p:cNvPr>
          <p:cNvSpPr txBox="1"/>
          <p:nvPr/>
        </p:nvSpPr>
        <p:spPr>
          <a:xfrm>
            <a:off x="8423145" y="4500475"/>
            <a:ext cx="32378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ja-JP" sz="18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IC</a:t>
            </a:r>
            <a:r>
              <a:rPr lang="ja-JP" altLang="en-US" sz="18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直結</a:t>
            </a:r>
            <a:r>
              <a:rPr lang="ja-JP" altLang="en-US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</a:t>
            </a:r>
            <a:r>
              <a:rPr lang="ja-JP" altLang="en-US" sz="18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近接型ターミナルへの水素運搬と水素</a:t>
            </a:r>
            <a:r>
              <a:rPr lang="en-US" altLang="ja-JP" sz="18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ST</a:t>
            </a:r>
            <a:r>
              <a:rPr lang="ja-JP" altLang="en-US" sz="18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の整備が進まなければ、車輛の量産化も進まない！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810889A7-AA77-506D-0039-2801D3AABDEE}"/>
              </a:ext>
            </a:extLst>
          </p:cNvPr>
          <p:cNvSpPr txBox="1"/>
          <p:nvPr/>
        </p:nvSpPr>
        <p:spPr>
          <a:xfrm>
            <a:off x="14636" y="19909"/>
            <a:ext cx="1172347" cy="322239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5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脱炭素物流</a:t>
            </a:r>
            <a:endParaRPr kumimoji="1" lang="ja-JP" altLang="en-US" sz="15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72" name="楕円 71">
            <a:extLst>
              <a:ext uri="{FF2B5EF4-FFF2-40B4-BE49-F238E27FC236}">
                <a16:creationId xmlns:a16="http://schemas.microsoft.com/office/drawing/2014/main" id="{4C74F97C-4309-0D06-8835-BC20D24C87B9}"/>
              </a:ext>
            </a:extLst>
          </p:cNvPr>
          <p:cNvSpPr/>
          <p:nvPr/>
        </p:nvSpPr>
        <p:spPr>
          <a:xfrm>
            <a:off x="10745691" y="2364083"/>
            <a:ext cx="660374" cy="6076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二等辺三角形 55">
            <a:extLst>
              <a:ext uri="{FF2B5EF4-FFF2-40B4-BE49-F238E27FC236}">
                <a16:creationId xmlns:a16="http://schemas.microsoft.com/office/drawing/2014/main" id="{2B31B8ED-9600-59DB-6CDB-619DD7635D2F}"/>
              </a:ext>
            </a:extLst>
          </p:cNvPr>
          <p:cNvSpPr/>
          <p:nvPr/>
        </p:nvSpPr>
        <p:spPr>
          <a:xfrm>
            <a:off x="10700154" y="1610422"/>
            <a:ext cx="800219" cy="612984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6023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518</Words>
  <Application>Microsoft Office PowerPoint</Application>
  <PresentationFormat>ワイド画面</PresentationFormat>
  <Paragraphs>136</Paragraphs>
  <Slides>6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HGPｺﾞｼｯｸE</vt:lpstr>
      <vt:lpstr>ＭＳ 明朝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公平 筒井</dc:creator>
  <cp:lastModifiedBy>公平 筒井</cp:lastModifiedBy>
  <cp:revision>2</cp:revision>
  <dcterms:created xsi:type="dcterms:W3CDTF">2026-08-12T05:05:57Z</dcterms:created>
  <dcterms:modified xsi:type="dcterms:W3CDTF">2026-08-12T05:14:40Z</dcterms:modified>
</cp:coreProperties>
</file>