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4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0AA8AA-815E-4605-40CB-B71ACD932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299624-938F-39A3-204E-FFF680130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045A30-9721-093B-E0DF-ADDB7F16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26FBD7-FC2E-661C-A2CE-62B1964A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83DB34-07CB-0D73-8F73-92CC285E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29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2E069D-F3AC-A9FE-3302-33B1CAEAE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AAD2E8-3FDC-6D19-F06D-43047EC2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BD274C-F3CC-D8FE-1C62-E68531D1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79F46F-9E6C-2C65-752A-A97A2B169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C6196-8A63-AE2D-B4E9-E547BE72E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25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1C09DA5-0591-4DB6-432D-6A6D289A8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72D1D59-AB4A-2EF2-C352-932546E67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C0AA5B-0071-5187-2636-A8B4B1AB2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8FB13E-7281-D354-AB4D-CB59F663E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9C4DB7-88E9-5E71-C5FA-30B75B34D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45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7C1290-9AE5-F3AA-F509-E0BB1FE4E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31DE28-C224-CA52-CACA-8DE79FCF4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CBA46D-2EA6-40F9-6BD9-510DE8D5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B12EB5-D11A-46EC-5BE0-2230CB057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BB78E9-24E4-6D39-652A-C41840787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71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4B6EEE-E7C1-7BE6-33F6-97770188A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0F2CEF-96E1-FE88-792D-4EAB76C36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C964E2-FB89-FAFE-035A-1D4F9A750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65653-B2BD-20B2-3A5C-90CCE648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0378AA-B4C0-1E5C-2993-3A2D91E59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6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6E4D87-C121-DFB6-ACA1-19B84AF1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6305CB-95A5-2F65-DCAC-E6DDB49E1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7F865C-4271-C8D8-BCAE-F1A7E35F3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A402D7-3823-E3A3-301A-97975AC2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F083E50-230F-B805-3732-69E24185F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665F1E-39DF-6277-AEC9-472560536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3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2C5BB4-366D-A209-6D90-AD73A332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AE719A0-28B4-6FBA-F307-BA13E00E0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FA45AE-E93B-DF67-66DC-B59ADE315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6E67411-1219-1F3B-6786-46E80D358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B944873-7830-6640-535A-68ED1658F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56924F2-0733-3DB1-AB4C-A911729C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F8BCE50-D941-ABBE-5625-BD86EC576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BF763B7-8A41-85E7-2A99-584268B28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44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FB382D-A7E7-EE5B-D7A1-0BF841CA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9B54ABD-3F33-CBDF-C632-FFF00BECA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EDCAAEA-D5A4-63C3-E285-252FED7AB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821375-F404-55A1-25E1-33CC8490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64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6B7874-05B0-3BAF-65DD-3A96BA12A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54B5A4-D7BF-FA61-DE48-8BE5E7CA7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8FD6B3-C76A-580E-5084-F69E5832E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63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7A8D6-3686-AAD6-F207-758F8535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62B04D-E42B-5099-1688-D3BAA057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B09B6B-5CF7-9807-A7DE-9AFD5FC52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7DB25B-860E-7AD6-4679-26F24CF4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11EF0EE-BC42-2B69-B501-3EBE9D903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9FF6E5-77BB-373A-67EE-9533F7971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465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6E61A3-4A4F-D6D8-B128-5E635632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61278D1-36EF-6F9E-C5BA-DFB9B6215F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B11426-A2EB-B93F-F049-505B3357C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1D82B8-9812-A284-E37D-5D2020752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C8513E-BA2B-FAE8-610B-EE1ABBA1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7A625B-AD4E-CD12-79D1-A673CFF0F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59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C1068-03F2-F67D-4108-271C73C8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721F77-C892-1D42-EAB1-053793587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9E9158-5028-591C-4872-3EFFDD1D0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B1D7E-2772-49EB-BBBE-441F1E91BADE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1D3994-187B-9FE1-6AB9-A18EAA1DC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6C4F2E-28D7-7E85-C14E-2B0F27FF9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E488-1F40-41C8-89E5-5AAFC0DD4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130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0A98E72F-465A-AD46-265F-3C6EE2265123}"/>
              </a:ext>
            </a:extLst>
          </p:cNvPr>
          <p:cNvCxnSpPr>
            <a:cxnSpLocks/>
            <a:stCxn id="23" idx="0"/>
          </p:cNvCxnSpPr>
          <p:nvPr/>
        </p:nvCxnSpPr>
        <p:spPr>
          <a:xfrm>
            <a:off x="6731923" y="697360"/>
            <a:ext cx="25181" cy="584517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矢印: 右 13">
            <a:extLst>
              <a:ext uri="{FF2B5EF4-FFF2-40B4-BE49-F238E27FC236}">
                <a16:creationId xmlns:a16="http://schemas.microsoft.com/office/drawing/2014/main" id="{89C4462F-5183-4A35-89E1-850C7CA45072}"/>
              </a:ext>
            </a:extLst>
          </p:cNvPr>
          <p:cNvSpPr/>
          <p:nvPr/>
        </p:nvSpPr>
        <p:spPr>
          <a:xfrm>
            <a:off x="3690615" y="2466188"/>
            <a:ext cx="6907952" cy="3814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D93B4B-4531-A0AD-384A-3DF56F640452}"/>
              </a:ext>
            </a:extLst>
          </p:cNvPr>
          <p:cNvSpPr txBox="1"/>
          <p:nvPr/>
        </p:nvSpPr>
        <p:spPr>
          <a:xfrm>
            <a:off x="310353" y="1155906"/>
            <a:ext cx="461665" cy="17081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ハードインフラ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A0F3C6-FD9E-6BA8-6B58-4A489FBC75A7}"/>
              </a:ext>
            </a:extLst>
          </p:cNvPr>
          <p:cNvSpPr txBox="1"/>
          <p:nvPr/>
        </p:nvSpPr>
        <p:spPr>
          <a:xfrm>
            <a:off x="328871" y="3862102"/>
            <a:ext cx="461665" cy="23685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車輛とソフトインフラ</a:t>
            </a:r>
          </a:p>
        </p:txBody>
      </p:sp>
      <p:sp>
        <p:nvSpPr>
          <p:cNvPr id="5" name="矢印: 右 4">
            <a:extLst>
              <a:ext uri="{FF2B5EF4-FFF2-40B4-BE49-F238E27FC236}">
                <a16:creationId xmlns:a16="http://schemas.microsoft.com/office/drawing/2014/main" id="{AF947592-0D4B-3743-474A-9B0EA030B292}"/>
              </a:ext>
            </a:extLst>
          </p:cNvPr>
          <p:cNvSpPr/>
          <p:nvPr/>
        </p:nvSpPr>
        <p:spPr>
          <a:xfrm>
            <a:off x="1836520" y="945554"/>
            <a:ext cx="2920206" cy="29751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984D2C-4A0B-C299-5F20-10C25B2F3CBE}"/>
              </a:ext>
            </a:extLst>
          </p:cNvPr>
          <p:cNvSpPr txBox="1"/>
          <p:nvPr/>
        </p:nvSpPr>
        <p:spPr>
          <a:xfrm>
            <a:off x="1831136" y="691137"/>
            <a:ext cx="249299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新東名・東北道優先レーン</a:t>
            </a: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48371E70-CE38-72B9-0C75-31FFE9BB180E}"/>
              </a:ext>
            </a:extLst>
          </p:cNvPr>
          <p:cNvSpPr/>
          <p:nvPr/>
        </p:nvSpPr>
        <p:spPr>
          <a:xfrm>
            <a:off x="4608945" y="1260141"/>
            <a:ext cx="5902037" cy="2844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A34AB86-3238-4826-AF52-F68640B2CF42}"/>
              </a:ext>
            </a:extLst>
          </p:cNvPr>
          <p:cNvSpPr txBox="1"/>
          <p:nvPr/>
        </p:nvSpPr>
        <p:spPr>
          <a:xfrm>
            <a:off x="4271931" y="64359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2028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8CED811-F39C-90BD-E056-A8A9F8BCE3AE}"/>
              </a:ext>
            </a:extLst>
          </p:cNvPr>
          <p:cNvSpPr txBox="1"/>
          <p:nvPr/>
        </p:nvSpPr>
        <p:spPr>
          <a:xfrm>
            <a:off x="6111837" y="1025552"/>
            <a:ext cx="249299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東北～九州まで優先レーン</a:t>
            </a: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53EBD20A-F7B5-6DFC-97FE-E3620B4858EB}"/>
              </a:ext>
            </a:extLst>
          </p:cNvPr>
          <p:cNvSpPr/>
          <p:nvPr/>
        </p:nvSpPr>
        <p:spPr>
          <a:xfrm>
            <a:off x="9000974" y="1832243"/>
            <a:ext cx="1569968" cy="3739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3BFE4A1-06E4-1AEA-3221-86718D6227B6}"/>
              </a:ext>
            </a:extLst>
          </p:cNvPr>
          <p:cNvSpPr txBox="1"/>
          <p:nvPr/>
        </p:nvSpPr>
        <p:spPr>
          <a:xfrm>
            <a:off x="8965212" y="158733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2033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69CACB0-25D3-3EEF-BDD8-59030F721D41}"/>
              </a:ext>
            </a:extLst>
          </p:cNvPr>
          <p:cNvSpPr txBox="1"/>
          <p:nvPr/>
        </p:nvSpPr>
        <p:spPr>
          <a:xfrm>
            <a:off x="3189373" y="1573076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高速道路直結型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6CAC1C-DE6E-39DD-8E64-E7DAB7E94C39}"/>
              </a:ext>
            </a:extLst>
          </p:cNvPr>
          <p:cNvSpPr txBox="1"/>
          <p:nvPr/>
        </p:nvSpPr>
        <p:spPr>
          <a:xfrm>
            <a:off x="9591298" y="165713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3</a:t>
            </a:r>
            <a:r>
              <a:rPr lang="ja-JP" altLang="en-US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～</a:t>
            </a: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4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2CB518B-B5B0-5736-D83F-189D47B139CC}"/>
              </a:ext>
            </a:extLst>
          </p:cNvPr>
          <p:cNvSpPr txBox="1"/>
          <p:nvPr/>
        </p:nvSpPr>
        <p:spPr>
          <a:xfrm>
            <a:off x="3698262" y="205959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2027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BBD2396-FA75-124C-069B-0F524C7DDA15}"/>
              </a:ext>
            </a:extLst>
          </p:cNvPr>
          <p:cNvSpPr txBox="1"/>
          <p:nvPr/>
        </p:nvSpPr>
        <p:spPr>
          <a:xfrm>
            <a:off x="9796057" y="286258"/>
            <a:ext cx="87716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拡大期</a:t>
            </a: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230E3750-C5F8-D083-0008-5374FB47372C}"/>
              </a:ext>
            </a:extLst>
          </p:cNvPr>
          <p:cNvCxnSpPr>
            <a:stCxn id="17" idx="3"/>
          </p:cNvCxnSpPr>
          <p:nvPr/>
        </p:nvCxnSpPr>
        <p:spPr>
          <a:xfrm>
            <a:off x="10673220" y="470924"/>
            <a:ext cx="8406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0BAD8EA-AF98-C47F-9625-2ECC9075693B}"/>
              </a:ext>
            </a:extLst>
          </p:cNvPr>
          <p:cNvSpPr txBox="1"/>
          <p:nvPr/>
        </p:nvSpPr>
        <p:spPr>
          <a:xfrm>
            <a:off x="6257820" y="300210"/>
            <a:ext cx="88197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普及期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DCA970F-A4DA-7627-B5C1-BE116F40C95B}"/>
              </a:ext>
            </a:extLst>
          </p:cNvPr>
          <p:cNvSpPr txBox="1"/>
          <p:nvPr/>
        </p:nvSpPr>
        <p:spPr>
          <a:xfrm>
            <a:off x="9966144" y="68262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2035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ECC065A-8EA2-F180-1E8C-6CDCCFB38DCF}"/>
              </a:ext>
            </a:extLst>
          </p:cNvPr>
          <p:cNvSpPr txBox="1"/>
          <p:nvPr/>
        </p:nvSpPr>
        <p:spPr>
          <a:xfrm>
            <a:off x="9522679" y="2278456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40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ヵ所以上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F0C9269-D431-432E-3C73-DADFAEED86D8}"/>
              </a:ext>
            </a:extLst>
          </p:cNvPr>
          <p:cNvSpPr txBox="1"/>
          <p:nvPr/>
        </p:nvSpPr>
        <p:spPr>
          <a:xfrm>
            <a:off x="3148784" y="2293995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高速道路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近接型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8B24552-E2D7-E3A6-A92C-8F6A7F01C82C}"/>
              </a:ext>
            </a:extLst>
          </p:cNvPr>
          <p:cNvSpPr txBox="1"/>
          <p:nvPr/>
        </p:nvSpPr>
        <p:spPr>
          <a:xfrm>
            <a:off x="6280233" y="230938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2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ヵ所以上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259EE24-2090-C48C-CDB5-8C8C614AAAED}"/>
              </a:ext>
            </a:extLst>
          </p:cNvPr>
          <p:cNvSpPr txBox="1"/>
          <p:nvPr/>
        </p:nvSpPr>
        <p:spPr>
          <a:xfrm>
            <a:off x="1186983" y="313110"/>
            <a:ext cx="64953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現在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699210B-286B-40F8-85C8-BFC2562281CE}"/>
              </a:ext>
            </a:extLst>
          </p:cNvPr>
          <p:cNvSpPr txBox="1"/>
          <p:nvPr/>
        </p:nvSpPr>
        <p:spPr>
          <a:xfrm>
            <a:off x="2719161" y="1138161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AF2BC7B-FCEF-29CC-CB16-2CB8827EB85A}"/>
              </a:ext>
            </a:extLst>
          </p:cNvPr>
          <p:cNvSpPr txBox="1"/>
          <p:nvPr/>
        </p:nvSpPr>
        <p:spPr>
          <a:xfrm>
            <a:off x="6426936" y="1427053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&amp;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実用化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2B2531D-71CA-26D5-C7BD-A4A1EFE38B3B}"/>
              </a:ext>
            </a:extLst>
          </p:cNvPr>
          <p:cNvSpPr txBox="1"/>
          <p:nvPr/>
        </p:nvSpPr>
        <p:spPr>
          <a:xfrm>
            <a:off x="3709175" y="2716956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実証実験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9590A00-B9EE-4A58-ACF8-A4341BBFA300}"/>
              </a:ext>
            </a:extLst>
          </p:cNvPr>
          <p:cNvSpPr txBox="1"/>
          <p:nvPr/>
        </p:nvSpPr>
        <p:spPr>
          <a:xfrm>
            <a:off x="5214448" y="2697360"/>
            <a:ext cx="9028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実用化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EC16AD5-1ADC-4832-CB37-C38588F54E7F}"/>
              </a:ext>
            </a:extLst>
          </p:cNvPr>
          <p:cNvSpPr txBox="1"/>
          <p:nvPr/>
        </p:nvSpPr>
        <p:spPr>
          <a:xfrm>
            <a:off x="5055137" y="229969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数ヵ所程度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7A4B358-5A1F-432B-E409-8A914A81818A}"/>
              </a:ext>
            </a:extLst>
          </p:cNvPr>
          <p:cNvSpPr txBox="1"/>
          <p:nvPr/>
        </p:nvSpPr>
        <p:spPr>
          <a:xfrm>
            <a:off x="5209024" y="20300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2029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2D2B8DA-D2D6-8027-5621-0A59B037E28D}"/>
              </a:ext>
            </a:extLst>
          </p:cNvPr>
          <p:cNvSpPr txBox="1"/>
          <p:nvPr/>
        </p:nvSpPr>
        <p:spPr>
          <a:xfrm>
            <a:off x="1290913" y="853794"/>
            <a:ext cx="400110" cy="9176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道　路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3CBB288-5F94-C81C-969D-2880494EF14A}"/>
              </a:ext>
            </a:extLst>
          </p:cNvPr>
          <p:cNvSpPr txBox="1"/>
          <p:nvPr/>
        </p:nvSpPr>
        <p:spPr>
          <a:xfrm>
            <a:off x="1297779" y="1944045"/>
            <a:ext cx="400110" cy="11419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物流施設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97FD944-ECDC-B1AA-6A90-12D5BFB3359C}"/>
              </a:ext>
            </a:extLst>
          </p:cNvPr>
          <p:cNvSpPr txBox="1"/>
          <p:nvPr/>
        </p:nvSpPr>
        <p:spPr>
          <a:xfrm>
            <a:off x="4190094" y="3719756"/>
            <a:ext cx="400110" cy="13266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車輛の準量産化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CF1263-9A1B-1982-874C-83184DDDDD44}"/>
              </a:ext>
            </a:extLst>
          </p:cNvPr>
          <p:cNvSpPr txBox="1"/>
          <p:nvPr/>
        </p:nvSpPr>
        <p:spPr>
          <a:xfrm>
            <a:off x="6505107" y="4155042"/>
            <a:ext cx="400110" cy="185563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自動運転車輛の量産化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EBA2312-9F67-65E8-966B-37C9AC13AE6C}"/>
              </a:ext>
            </a:extLst>
          </p:cNvPr>
          <p:cNvSpPr txBox="1"/>
          <p:nvPr/>
        </p:nvSpPr>
        <p:spPr>
          <a:xfrm>
            <a:off x="3848975" y="344279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2027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～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2028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94D2494-BA82-3545-1BB1-0A860F137B33}"/>
              </a:ext>
            </a:extLst>
          </p:cNvPr>
          <p:cNvSpPr txBox="1"/>
          <p:nvPr/>
        </p:nvSpPr>
        <p:spPr>
          <a:xfrm>
            <a:off x="6471207" y="3814280"/>
            <a:ext cx="543739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2030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E727BA5-BCFF-BF00-AE50-D61B7B01CFDA}"/>
              </a:ext>
            </a:extLst>
          </p:cNvPr>
          <p:cNvSpPr txBox="1"/>
          <p:nvPr/>
        </p:nvSpPr>
        <p:spPr>
          <a:xfrm>
            <a:off x="4183171" y="5215885"/>
            <a:ext cx="400110" cy="13266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運営母体の設立</a:t>
            </a: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C2DB1CC7-CAC0-2A79-35EF-6508668506AA}"/>
              </a:ext>
            </a:extLst>
          </p:cNvPr>
          <p:cNvSpPr/>
          <p:nvPr/>
        </p:nvSpPr>
        <p:spPr>
          <a:xfrm>
            <a:off x="1385455" y="4181946"/>
            <a:ext cx="2815500" cy="2518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9562BA7-2F39-47C4-2874-6FF3C73DF5AF}"/>
              </a:ext>
            </a:extLst>
          </p:cNvPr>
          <p:cNvSpPr txBox="1"/>
          <p:nvPr/>
        </p:nvSpPr>
        <p:spPr>
          <a:xfrm>
            <a:off x="1519056" y="3965753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システムの確立と車両の確保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2C8841E-7260-DD72-BB92-78195B6BFC16}"/>
              </a:ext>
            </a:extLst>
          </p:cNvPr>
          <p:cNvSpPr txBox="1"/>
          <p:nvPr/>
        </p:nvSpPr>
        <p:spPr>
          <a:xfrm>
            <a:off x="4526767" y="5321606"/>
            <a:ext cx="523220" cy="11695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準量産化の目途が付いたら設立</a:t>
            </a: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C8C5D807-B2D6-BD54-01B1-29DDDB678C91}"/>
              </a:ext>
            </a:extLst>
          </p:cNvPr>
          <p:cNvSpPr/>
          <p:nvPr/>
        </p:nvSpPr>
        <p:spPr>
          <a:xfrm>
            <a:off x="5375158" y="4413538"/>
            <a:ext cx="581393" cy="1236521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21BCDC4-9CCC-F5D6-BAB7-A6D32B39D010}"/>
              </a:ext>
            </a:extLst>
          </p:cNvPr>
          <p:cNvSpPr txBox="1"/>
          <p:nvPr/>
        </p:nvSpPr>
        <p:spPr>
          <a:xfrm>
            <a:off x="1426476" y="5275986"/>
            <a:ext cx="2386144" cy="1169551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量産化体制と並行して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①運営主体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②制度設計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③ビジネスモデルの確立</a:t>
            </a:r>
            <a:endParaRPr lang="en-US" altLang="ja-JP" sz="14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が必要</a:t>
            </a:r>
            <a:endParaRPr lang="en-US" altLang="ja-JP" sz="14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42D49DDE-2FCB-8AB3-20E0-02982F155393}"/>
              </a:ext>
            </a:extLst>
          </p:cNvPr>
          <p:cNvSpPr/>
          <p:nvPr/>
        </p:nvSpPr>
        <p:spPr>
          <a:xfrm>
            <a:off x="2937732" y="19909"/>
            <a:ext cx="6640177" cy="25056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自動運転向け</a:t>
            </a:r>
            <a:r>
              <a:rPr lang="ja-JP" altLang="en-US" sz="1400" b="1" dirty="0">
                <a:solidFill>
                  <a:prstClr val="white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インフラ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整備と車両量産化時期　</a:t>
            </a:r>
          </a:p>
        </p:txBody>
      </p:sp>
      <p:sp>
        <p:nvSpPr>
          <p:cNvPr id="53" name="スライド番号プレースホルダー 2">
            <a:extLst>
              <a:ext uri="{FF2B5EF4-FFF2-40B4-BE49-F238E27FC236}">
                <a16:creationId xmlns:a16="http://schemas.microsoft.com/office/drawing/2014/main" id="{7B770586-AA31-07BE-7734-3A6D19BD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16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67ACEBC-8A40-2B56-93D6-57ECF7849E3D}"/>
              </a:ext>
            </a:extLst>
          </p:cNvPr>
          <p:cNvSpPr/>
          <p:nvPr/>
        </p:nvSpPr>
        <p:spPr>
          <a:xfrm>
            <a:off x="1080655" y="706855"/>
            <a:ext cx="10621818" cy="27051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8D79C12F-3A4F-A0E2-64E3-6C91DAFFE84B}"/>
              </a:ext>
            </a:extLst>
          </p:cNvPr>
          <p:cNvSpPr/>
          <p:nvPr/>
        </p:nvSpPr>
        <p:spPr>
          <a:xfrm>
            <a:off x="1080655" y="3457595"/>
            <a:ext cx="10621818" cy="3123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6FFF6ABA-B695-2E85-6E47-EF75B9ADF8A2}"/>
              </a:ext>
            </a:extLst>
          </p:cNvPr>
          <p:cNvCxnSpPr>
            <a:stCxn id="21" idx="3"/>
            <a:endCxn id="17" idx="1"/>
          </p:cNvCxnSpPr>
          <p:nvPr/>
        </p:nvCxnSpPr>
        <p:spPr>
          <a:xfrm flipV="1">
            <a:off x="7139793" y="470924"/>
            <a:ext cx="2656264" cy="13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CA273A93-0119-031B-A02A-8CCBFE704419}"/>
              </a:ext>
            </a:extLst>
          </p:cNvPr>
          <p:cNvCxnSpPr>
            <a:cxnSpLocks/>
            <a:stCxn id="27" idx="3"/>
            <a:endCxn id="21" idx="1"/>
          </p:cNvCxnSpPr>
          <p:nvPr/>
        </p:nvCxnSpPr>
        <p:spPr>
          <a:xfrm flipV="1">
            <a:off x="1836520" y="484876"/>
            <a:ext cx="4421300" cy="21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E95E9D1-FD88-33C0-CB47-3FF21753734F}"/>
              </a:ext>
            </a:extLst>
          </p:cNvPr>
          <p:cNvSpPr/>
          <p:nvPr/>
        </p:nvSpPr>
        <p:spPr>
          <a:xfrm>
            <a:off x="3699948" y="1930725"/>
            <a:ext cx="5284372" cy="1732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F726D3-EE77-9074-FFE1-C240931D74AA}"/>
              </a:ext>
            </a:extLst>
          </p:cNvPr>
          <p:cNvSpPr txBox="1"/>
          <p:nvPr/>
        </p:nvSpPr>
        <p:spPr>
          <a:xfrm>
            <a:off x="6326151" y="187408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空白期間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0F9F762-16ED-76BF-F124-26A3734FF25E}"/>
              </a:ext>
            </a:extLst>
          </p:cNvPr>
          <p:cNvSpPr txBox="1"/>
          <p:nvPr/>
        </p:nvSpPr>
        <p:spPr>
          <a:xfrm>
            <a:off x="1131655" y="4420572"/>
            <a:ext cx="3262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システム開発と車両調達に国の支援が必要！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F024AA7-3701-4CB4-0673-CF1922F5814C}"/>
              </a:ext>
            </a:extLst>
          </p:cNvPr>
          <p:cNvSpPr txBox="1"/>
          <p:nvPr/>
        </p:nvSpPr>
        <p:spPr>
          <a:xfrm>
            <a:off x="4173959" y="49830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＋</a:t>
            </a:r>
          </a:p>
        </p:txBody>
      </p:sp>
      <p:sp>
        <p:nvSpPr>
          <p:cNvPr id="37" name="吹き出し: 角を丸めた四角形 36">
            <a:extLst>
              <a:ext uri="{FF2B5EF4-FFF2-40B4-BE49-F238E27FC236}">
                <a16:creationId xmlns:a16="http://schemas.microsoft.com/office/drawing/2014/main" id="{6812228C-170D-A471-18B4-89FA082E88CC}"/>
              </a:ext>
            </a:extLst>
          </p:cNvPr>
          <p:cNvSpPr/>
          <p:nvPr/>
        </p:nvSpPr>
        <p:spPr>
          <a:xfrm>
            <a:off x="7418410" y="2914359"/>
            <a:ext cx="2958813" cy="612648"/>
          </a:xfrm>
          <a:prstGeom prst="wedgeRoundRectCallout">
            <a:avLst>
              <a:gd name="adj1" fmla="val -63387"/>
              <a:gd name="adj2" fmla="val -18762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「高速道路</a:t>
            </a:r>
            <a:r>
              <a:rPr kumimoji="1" lang="en-US" altLang="ja-JP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r>
              <a:rPr kumimoji="1" lang="ja-JP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近接型」を</a:t>
            </a:r>
            <a:r>
              <a:rPr lang="ja-JP" altLang="en-US" sz="1600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平行して開発すべき</a:t>
            </a:r>
            <a:r>
              <a:rPr kumimoji="1" lang="ja-JP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！</a:t>
            </a:r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0512667D-F277-F204-C895-700D5A9AB99D}"/>
              </a:ext>
            </a:extLst>
          </p:cNvPr>
          <p:cNvSpPr/>
          <p:nvPr/>
        </p:nvSpPr>
        <p:spPr>
          <a:xfrm>
            <a:off x="2810750" y="2096038"/>
            <a:ext cx="4631672" cy="93929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347D100-5E72-8D4F-F856-823E46967FEC}"/>
              </a:ext>
            </a:extLst>
          </p:cNvPr>
          <p:cNvSpPr txBox="1"/>
          <p:nvPr/>
        </p:nvSpPr>
        <p:spPr>
          <a:xfrm>
            <a:off x="3176904" y="184995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新設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1955B14-60C8-2456-283F-523A9D537559}"/>
              </a:ext>
            </a:extLst>
          </p:cNvPr>
          <p:cNvSpPr txBox="1"/>
          <p:nvPr/>
        </p:nvSpPr>
        <p:spPr>
          <a:xfrm>
            <a:off x="3170566" y="248537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既存</a:t>
            </a:r>
          </a:p>
        </p:txBody>
      </p:sp>
      <p:pic>
        <p:nvPicPr>
          <p:cNvPr id="63" name="図 62">
            <a:extLst>
              <a:ext uri="{FF2B5EF4-FFF2-40B4-BE49-F238E27FC236}">
                <a16:creationId xmlns:a16="http://schemas.microsoft.com/office/drawing/2014/main" id="{A277A8E3-D47A-8FB9-77F8-04E5532AE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144" y="6623636"/>
            <a:ext cx="1853345" cy="28044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445DA9-7FE2-7AFB-8ED0-D3235C8426BA}"/>
              </a:ext>
            </a:extLst>
          </p:cNvPr>
          <p:cNvSpPr txBox="1"/>
          <p:nvPr/>
        </p:nvSpPr>
        <p:spPr>
          <a:xfrm>
            <a:off x="6408757" y="697360"/>
            <a:ext cx="64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2030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3A36FAE5-E81D-D4F1-6791-DE2788E5E0E5}"/>
              </a:ext>
            </a:extLst>
          </p:cNvPr>
          <p:cNvSpPr txBox="1"/>
          <p:nvPr/>
        </p:nvSpPr>
        <p:spPr>
          <a:xfrm>
            <a:off x="7899252" y="665758"/>
            <a:ext cx="64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2032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9DBEFC6-7CDF-011A-94C1-1B90DA2ADE38}"/>
              </a:ext>
            </a:extLst>
          </p:cNvPr>
          <p:cNvSpPr txBox="1"/>
          <p:nvPr/>
        </p:nvSpPr>
        <p:spPr>
          <a:xfrm>
            <a:off x="6266022" y="6054741"/>
            <a:ext cx="954107" cy="276999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400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～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600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台</a:t>
            </a:r>
          </a:p>
        </p:txBody>
      </p:sp>
      <p:sp>
        <p:nvSpPr>
          <p:cNvPr id="58" name="矢印: 右 57">
            <a:extLst>
              <a:ext uri="{FF2B5EF4-FFF2-40B4-BE49-F238E27FC236}">
                <a16:creationId xmlns:a16="http://schemas.microsoft.com/office/drawing/2014/main" id="{F756826B-E398-C73B-E4F9-3B4E2E43B7AA}"/>
              </a:ext>
            </a:extLst>
          </p:cNvPr>
          <p:cNvSpPr/>
          <p:nvPr/>
        </p:nvSpPr>
        <p:spPr>
          <a:xfrm>
            <a:off x="3848975" y="5650059"/>
            <a:ext cx="286811" cy="3606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吹き出し: 角を丸めた四角形 63">
            <a:extLst>
              <a:ext uri="{FF2B5EF4-FFF2-40B4-BE49-F238E27FC236}">
                <a16:creationId xmlns:a16="http://schemas.microsoft.com/office/drawing/2014/main" id="{AA8F75E3-C259-2151-AF54-E01971280E59}"/>
              </a:ext>
            </a:extLst>
          </p:cNvPr>
          <p:cNvSpPr/>
          <p:nvPr/>
        </p:nvSpPr>
        <p:spPr>
          <a:xfrm>
            <a:off x="7603001" y="4335592"/>
            <a:ext cx="3795785" cy="763360"/>
          </a:xfrm>
          <a:prstGeom prst="wedgeRoundRectCallout">
            <a:avLst>
              <a:gd name="adj1" fmla="val -102185"/>
              <a:gd name="adj2" fmla="val -21229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16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既存</a:t>
            </a:r>
            <a:r>
              <a:rPr lang="en-US" altLang="ja-JP" sz="16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IC</a:t>
            </a:r>
            <a:r>
              <a:rPr lang="ja-JP" altLang="en-US" sz="1600" b="1" dirty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近接型ターミナルの活用が進まなければ、車輛の量産化も進まない！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912A4A49-BAFE-758F-6CEF-C8EE86D632BC}"/>
              </a:ext>
            </a:extLst>
          </p:cNvPr>
          <p:cNvSpPr/>
          <p:nvPr/>
        </p:nvSpPr>
        <p:spPr>
          <a:xfrm>
            <a:off x="6142079" y="3085971"/>
            <a:ext cx="1201997" cy="6126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物流破綻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?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1BE98525-9306-7E5E-B9D1-BDDC0DB9AE11}"/>
              </a:ext>
            </a:extLst>
          </p:cNvPr>
          <p:cNvSpPr txBox="1"/>
          <p:nvPr/>
        </p:nvSpPr>
        <p:spPr>
          <a:xfrm>
            <a:off x="29029" y="13854"/>
            <a:ext cx="1261884" cy="292388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自動運転物流</a:t>
            </a:r>
          </a:p>
        </p:txBody>
      </p:sp>
      <p:sp>
        <p:nvSpPr>
          <p:cNvPr id="18" name="乗算記号 17">
            <a:extLst>
              <a:ext uri="{FF2B5EF4-FFF2-40B4-BE49-F238E27FC236}">
                <a16:creationId xmlns:a16="http://schemas.microsoft.com/office/drawing/2014/main" id="{349DE881-3733-54CF-2FAA-1B4C6E52390D}"/>
              </a:ext>
            </a:extLst>
          </p:cNvPr>
          <p:cNvSpPr/>
          <p:nvPr/>
        </p:nvSpPr>
        <p:spPr>
          <a:xfrm>
            <a:off x="10598567" y="1580941"/>
            <a:ext cx="954623" cy="816529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8D14A461-07E1-3BF7-028C-A09938E74782}"/>
              </a:ext>
            </a:extLst>
          </p:cNvPr>
          <p:cNvSpPr/>
          <p:nvPr/>
        </p:nvSpPr>
        <p:spPr>
          <a:xfrm>
            <a:off x="10781158" y="2393526"/>
            <a:ext cx="660374" cy="6076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815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ワイド画面</PresentationFormat>
  <Paragraphs>50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1</cp:revision>
  <dcterms:created xsi:type="dcterms:W3CDTF">2026-08-14T03:09:10Z</dcterms:created>
  <dcterms:modified xsi:type="dcterms:W3CDTF">2026-08-14T03:09:38Z</dcterms:modified>
</cp:coreProperties>
</file>