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91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9AE292-AE1F-4AD0-80E2-53DBB547BB50}" v="4" dt="2026-08-17T06:02:53.7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公平 筒井" userId="7af86adb057b1306" providerId="LiveId" clId="{6BC35C19-BF31-4F51-8ABD-3F3564D3722A}"/>
    <pc:docChg chg="addSld delSld modSld">
      <pc:chgData name="公平 筒井" userId="7af86adb057b1306" providerId="LiveId" clId="{6BC35C19-BF31-4F51-8ABD-3F3564D3722A}" dt="2026-08-17T06:02:57.602" v="7" actId="47"/>
      <pc:docMkLst>
        <pc:docMk/>
      </pc:docMkLst>
      <pc:sldChg chg="new del">
        <pc:chgData name="公平 筒井" userId="7af86adb057b1306" providerId="LiveId" clId="{6BC35C19-BF31-4F51-8ABD-3F3564D3722A}" dt="2026-08-17T06:02:56.275" v="6" actId="47"/>
        <pc:sldMkLst>
          <pc:docMk/>
          <pc:sldMk cId="3851938356" sldId="256"/>
        </pc:sldMkLst>
      </pc:sldChg>
      <pc:sldChg chg="del">
        <pc:chgData name="公平 筒井" userId="7af86adb057b1306" providerId="LiveId" clId="{6BC35C19-BF31-4F51-8ABD-3F3564D3722A}" dt="2026-08-17T06:02:16.347" v="0" actId="2696"/>
        <pc:sldMkLst>
          <pc:docMk/>
          <pc:sldMk cId="60883188" sldId="264"/>
        </pc:sldMkLst>
      </pc:sldChg>
      <pc:sldChg chg="add del">
        <pc:chgData name="公平 筒井" userId="7af86adb057b1306" providerId="LiveId" clId="{6BC35C19-BF31-4F51-8ABD-3F3564D3722A}" dt="2026-08-17T06:02:23.102" v="2"/>
        <pc:sldMkLst>
          <pc:docMk/>
          <pc:sldMk cId="2567762311" sldId="264"/>
        </pc:sldMkLst>
      </pc:sldChg>
      <pc:sldChg chg="add del">
        <pc:chgData name="公平 筒井" userId="7af86adb057b1306" providerId="LiveId" clId="{6BC35C19-BF31-4F51-8ABD-3F3564D3722A}" dt="2026-08-17T06:02:57.602" v="7" actId="47"/>
        <pc:sldMkLst>
          <pc:docMk/>
          <pc:sldMk cId="3924379947" sldId="264"/>
        </pc:sldMkLst>
      </pc:sldChg>
      <pc:sldChg chg="add">
        <pc:chgData name="公平 筒井" userId="7af86adb057b1306" providerId="LiveId" clId="{6BC35C19-BF31-4F51-8ABD-3F3564D3722A}" dt="2026-08-17T06:02:53.714" v="5"/>
        <pc:sldMkLst>
          <pc:docMk/>
          <pc:sldMk cId="2392596842" sldId="79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42C987-DCB9-A30E-7C65-62E3878A50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F63D346-8CB0-43B6-535E-4F9CE5FD4E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4B7DE7-4BBA-FF97-9BE5-BD798C872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83EA6D9-6E7E-A720-1FBB-BC56299EA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AA8559F-7BAF-61C2-6480-8C1B3A8AA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716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10269E-1F4E-2013-3521-39900A51C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62F758E-4309-29BB-8626-C85320593A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280245B-0185-3562-44BC-D19168E51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A76B5F-8A77-0B55-C91C-6C17E55C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DB63FC1-AF51-B874-3442-34E447A23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29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A8E1BD3-AD94-4488-9AAE-0219301633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3F90C4E-EEC6-0AED-03D0-6C53F176AF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81E6FA-4180-1B62-4968-AAB67FACC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FDC96C-1E4C-B5D8-E893-670119298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45E1F6-F54D-6DA3-1BBE-43EB9F484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3918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C591EF-A26A-1A39-C00E-15EB7E02C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C3EDB70-BA9C-A32D-8DCF-FD3937EC9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4EBBEF0-0385-AEEA-076F-01CEEC8B2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AAD7697-2558-E278-50EA-317C0D4F7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4D982F-897C-885D-CA62-00DA5558D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9813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306C9D-9DC8-3C1A-C17E-98CA72591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E0BE7C2-F9BF-E516-0A65-06C8CC649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F85461-D3D2-5558-FF5F-92DF3C37D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6D46798-23E1-CC22-ECDC-DC39092BD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83A5A8-338D-277E-BC4D-241DAB949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3938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270AA5-CF59-9E1B-341F-C2228E552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1CC350A-2E0B-8ED5-9998-8001203B42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6C0B9C3-EB4B-B072-DE17-71E8FEBDB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A87EB6F-10F9-63DA-A869-3D778397C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FDAB775-52C3-AB3B-3781-453D1249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66484AA-81D7-DFE2-B6B2-D72D30CD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7396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D8AD6F-B583-B97A-7857-8639A4B12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AF98EB9-333C-36C2-1EC4-648684761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B9B74E1-89F4-BC38-6DB1-E1B20A78A0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21ABB0E-D5D2-3614-4D54-058F91F940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4FD3038-E859-DB29-20D1-31CC7296E0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692311E-A29F-0300-0BD3-0C08FC5B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0324FC6-303B-9B32-3688-6C88BB802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9A78BD8-FC75-719D-C6C4-09735F92D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1769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FCCF4B-E315-AA77-D2AE-700E2FC00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6053EFC-5AD6-3067-191F-BED07747D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3178F34-70E9-2C0A-8B59-09F5F4223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457D301-E61C-8D38-F624-3BD59DC8C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0909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0B08E0C-C849-8C07-9DD6-2F0724694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42CFE92-D57B-43AE-4AF7-60C424382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C19321E-C3C6-B9FE-F8C4-6D27C184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0766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4F8B46-37A6-9C00-8A88-22DB54D3A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D5E636-C0DB-A7DF-FA26-A544741A9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B3C1E34-D266-A5FF-A1F3-357D7DE73F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21CB818-4A70-09A3-B05B-67C20B156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BDAF472-2D7D-5722-0D59-8D889B086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8F05D10-2C9B-C8A2-D18B-42A6CAC01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9579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0C1072-CA8E-7FB5-7B4E-0A9E9F00C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62958D9-6FD6-F3C0-9100-BA78C72E20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988C6ED-B87B-87EC-1872-D92041BB5F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E8473D2-E587-3551-721E-F8B565AA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F41EFB8-C1A8-939A-3FB9-3E7B0587D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2D74DDA-556F-1C05-6112-02ECE0793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3118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1E83776-8C15-68A2-5320-8E31B9441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4E9D7B2-8B50-53C2-E5D8-453947AE3A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9115C95-F96B-8F1E-4F15-83ABB35F3A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C405331-C94B-E208-BAB4-EF431D5365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E46F36-E3AB-6C60-F869-C637FA1C19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5658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43DFA320-D610-D984-1521-C8C5C6735AE9}"/>
              </a:ext>
            </a:extLst>
          </p:cNvPr>
          <p:cNvSpPr/>
          <p:nvPr/>
        </p:nvSpPr>
        <p:spPr>
          <a:xfrm>
            <a:off x="4233512" y="2794536"/>
            <a:ext cx="3737812" cy="174217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自動運転基幹物流による　　　日本列島</a:t>
            </a:r>
            <a:r>
              <a:rPr lang="ja-JP" altLang="en-US" sz="2000" b="1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改造</a:t>
            </a:r>
            <a:endParaRPr kumimoji="1" lang="en-US" altLang="ja-JP" sz="2000" b="1" dirty="0">
              <a:solidFill>
                <a:srgbClr val="FFFF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algn="ctr"/>
            <a:r>
              <a:rPr lang="ja-JP" altLang="en-US" sz="2000" b="1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「物流新幹線計画」</a:t>
            </a:r>
            <a:endParaRPr kumimoji="1" lang="ja-JP" altLang="en-US" sz="2000" b="1" dirty="0">
              <a:solidFill>
                <a:srgbClr val="FFFF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12" name="矢印: 下 11">
            <a:extLst>
              <a:ext uri="{FF2B5EF4-FFF2-40B4-BE49-F238E27FC236}">
                <a16:creationId xmlns:a16="http://schemas.microsoft.com/office/drawing/2014/main" id="{9515CA5F-F806-8273-DFF1-30FADCBDE6BD}"/>
              </a:ext>
            </a:extLst>
          </p:cNvPr>
          <p:cNvSpPr/>
          <p:nvPr/>
        </p:nvSpPr>
        <p:spPr>
          <a:xfrm rot="10800000">
            <a:off x="5812054" y="2140018"/>
            <a:ext cx="567891" cy="612807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矢印: 下 12">
            <a:extLst>
              <a:ext uri="{FF2B5EF4-FFF2-40B4-BE49-F238E27FC236}">
                <a16:creationId xmlns:a16="http://schemas.microsoft.com/office/drawing/2014/main" id="{6CAC1837-4C97-C4A9-78DC-1A1272970B6B}"/>
              </a:ext>
            </a:extLst>
          </p:cNvPr>
          <p:cNvSpPr/>
          <p:nvPr/>
        </p:nvSpPr>
        <p:spPr>
          <a:xfrm>
            <a:off x="5818472" y="4575212"/>
            <a:ext cx="567891" cy="612807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下 13">
            <a:extLst>
              <a:ext uri="{FF2B5EF4-FFF2-40B4-BE49-F238E27FC236}">
                <a16:creationId xmlns:a16="http://schemas.microsoft.com/office/drawing/2014/main" id="{A14D5BF3-31BE-DBA5-C41B-F614043AB43A}"/>
              </a:ext>
            </a:extLst>
          </p:cNvPr>
          <p:cNvSpPr/>
          <p:nvPr/>
        </p:nvSpPr>
        <p:spPr>
          <a:xfrm rot="13821003">
            <a:off x="7798068" y="2314876"/>
            <a:ext cx="567891" cy="612807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矢印: 下 14">
            <a:extLst>
              <a:ext uri="{FF2B5EF4-FFF2-40B4-BE49-F238E27FC236}">
                <a16:creationId xmlns:a16="http://schemas.microsoft.com/office/drawing/2014/main" id="{7F906ABC-EE9B-64A8-4DB7-8F288DFE6C95}"/>
              </a:ext>
            </a:extLst>
          </p:cNvPr>
          <p:cNvSpPr/>
          <p:nvPr/>
        </p:nvSpPr>
        <p:spPr>
          <a:xfrm rot="7160387">
            <a:off x="3782304" y="2329316"/>
            <a:ext cx="567891" cy="612807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矢印: 下 15">
            <a:extLst>
              <a:ext uri="{FF2B5EF4-FFF2-40B4-BE49-F238E27FC236}">
                <a16:creationId xmlns:a16="http://schemas.microsoft.com/office/drawing/2014/main" id="{9EA8E730-E3A1-62AE-3EBA-C0BC07496D6A}"/>
              </a:ext>
            </a:extLst>
          </p:cNvPr>
          <p:cNvSpPr/>
          <p:nvPr/>
        </p:nvSpPr>
        <p:spPr>
          <a:xfrm rot="19057949">
            <a:off x="7778495" y="4462649"/>
            <a:ext cx="609875" cy="576789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矢印: 下 16">
            <a:extLst>
              <a:ext uri="{FF2B5EF4-FFF2-40B4-BE49-F238E27FC236}">
                <a16:creationId xmlns:a16="http://schemas.microsoft.com/office/drawing/2014/main" id="{DE47FD86-4F30-91D9-2C14-773AC927D9BC}"/>
              </a:ext>
            </a:extLst>
          </p:cNvPr>
          <p:cNvSpPr/>
          <p:nvPr/>
        </p:nvSpPr>
        <p:spPr>
          <a:xfrm rot="2930391">
            <a:off x="3801000" y="4409179"/>
            <a:ext cx="567891" cy="612807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楕円 17">
            <a:extLst>
              <a:ext uri="{FF2B5EF4-FFF2-40B4-BE49-F238E27FC236}">
                <a16:creationId xmlns:a16="http://schemas.microsoft.com/office/drawing/2014/main" id="{6D425E19-3CBF-E757-6472-E7ACE8B792CD}"/>
              </a:ext>
            </a:extLst>
          </p:cNvPr>
          <p:cNvSpPr/>
          <p:nvPr/>
        </p:nvSpPr>
        <p:spPr>
          <a:xfrm>
            <a:off x="1343218" y="861285"/>
            <a:ext cx="9663764" cy="55313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DC03ED2-D0F8-561A-5FDD-29FB098188F0}"/>
              </a:ext>
            </a:extLst>
          </p:cNvPr>
          <p:cNvSpPr/>
          <p:nvPr/>
        </p:nvSpPr>
        <p:spPr>
          <a:xfrm>
            <a:off x="4233512" y="644893"/>
            <a:ext cx="3484346" cy="14534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物流革命</a:t>
            </a:r>
            <a:endParaRPr lang="en-US" altLang="ja-JP" dirty="0">
              <a:solidFill>
                <a:srgbClr val="FFFF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◆「物流破綻」を回避</a:t>
            </a:r>
          </a:p>
          <a:p>
            <a:r>
              <a:rPr lang="ja-JP" altLang="en-US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→ドライバー不足を解消</a:t>
            </a:r>
          </a:p>
          <a:p>
            <a:r>
              <a:rPr kumimoji="1" lang="ja-JP" altLang="en-US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◆幹線輸送の輸送費を</a:t>
            </a:r>
            <a:r>
              <a:rPr kumimoji="1" lang="en-US" altLang="ja-JP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1/2</a:t>
            </a:r>
            <a:r>
              <a:rPr kumimoji="1" lang="ja-JP" altLang="en-US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に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467F835E-982E-3C4D-A183-F7B00D119808}"/>
              </a:ext>
            </a:extLst>
          </p:cNvPr>
          <p:cNvSpPr/>
          <p:nvPr/>
        </p:nvSpPr>
        <p:spPr>
          <a:xfrm>
            <a:off x="8290560" y="1061987"/>
            <a:ext cx="3516430" cy="138443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防災・国土強靭化</a:t>
            </a:r>
            <a:endParaRPr lang="en-US" altLang="ja-JP" b="1" dirty="0">
              <a:solidFill>
                <a:srgbClr val="FFFF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「基幹物流拠点」を「広域防災拠点」とし、ロジスティクスネットワークを構築</a:t>
            </a:r>
          </a:p>
          <a:p>
            <a:r>
              <a:rPr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→列島全体を「防災要塞化」</a:t>
            </a:r>
          </a:p>
          <a:p>
            <a:pPr algn="ctr"/>
            <a:endParaRPr lang="ja-JP" altLang="en-US" sz="16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C69535A3-129D-6FF9-F9BB-9E371638B1EF}"/>
              </a:ext>
            </a:extLst>
          </p:cNvPr>
          <p:cNvSpPr/>
          <p:nvPr/>
        </p:nvSpPr>
        <p:spPr>
          <a:xfrm>
            <a:off x="8367565" y="3006293"/>
            <a:ext cx="3516430" cy="148389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農業改革</a:t>
            </a:r>
            <a:endParaRPr lang="en-US" altLang="ja-JP" dirty="0">
              <a:solidFill>
                <a:srgbClr val="FFFF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遠方産地と大都市圏を自動運転輸送で連結、地方農業活性化と大都市消費経済の安定化を同時成立</a:t>
            </a:r>
          </a:p>
          <a:p>
            <a:r>
              <a:rPr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→産地農産物集出荷施設と消費地農産物集荷施設間を自動運転輸送</a:t>
            </a:r>
          </a:p>
          <a:p>
            <a:pPr algn="ctr"/>
            <a:endParaRPr lang="ja-JP" altLang="en-US" sz="16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2BA4788E-18D2-9347-D666-CD6774D5A515}"/>
              </a:ext>
            </a:extLst>
          </p:cNvPr>
          <p:cNvSpPr/>
          <p:nvPr/>
        </p:nvSpPr>
        <p:spPr>
          <a:xfrm>
            <a:off x="8270436" y="4979188"/>
            <a:ext cx="3516430" cy="148389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地方再生</a:t>
            </a:r>
            <a:endParaRPr lang="en-US" altLang="ja-JP" dirty="0">
              <a:solidFill>
                <a:srgbClr val="FFFF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◆自動運転で地方⇔大都市圏の物流・　</a:t>
            </a:r>
          </a:p>
          <a:p>
            <a:r>
              <a:rPr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人流を活発化</a:t>
            </a:r>
          </a:p>
          <a:p>
            <a:r>
              <a:rPr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◆輸出促進策と農産物輸送・流通改革　</a:t>
            </a:r>
          </a:p>
          <a:p>
            <a:r>
              <a:rPr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により、地方経済を活性化</a:t>
            </a:r>
            <a:endParaRPr lang="ja-JP" altLang="en-US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algn="ctr"/>
            <a:endParaRPr lang="ja-JP" altLang="en-US" sz="16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2E57EF91-0AC6-AFC9-21B2-3E84111EB0AE}"/>
              </a:ext>
            </a:extLst>
          </p:cNvPr>
          <p:cNvSpPr/>
          <p:nvPr/>
        </p:nvSpPr>
        <p:spPr>
          <a:xfrm>
            <a:off x="4337784" y="5207271"/>
            <a:ext cx="3516430" cy="138603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輸出振興</a:t>
            </a:r>
            <a:endParaRPr lang="en-US" altLang="ja-JP" dirty="0">
              <a:solidFill>
                <a:srgbClr val="FFFF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地方の「基幹物流拠点」をインランドポートとして輸出拠点化　　</a:t>
            </a:r>
            <a:endParaRPr lang="en-US" altLang="ja-JP" sz="14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→輸出材料の発掘と促進</a:t>
            </a:r>
            <a:endParaRPr lang="en-US" altLang="ja-JP" sz="14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「そこに持って行けば身軽に輸出できる！」</a:t>
            </a:r>
          </a:p>
          <a:p>
            <a:pPr algn="ctr"/>
            <a:endParaRPr lang="ja-JP" altLang="en-US" sz="16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4401DFE9-2C18-957A-3DC9-0C5A8234D805}"/>
              </a:ext>
            </a:extLst>
          </p:cNvPr>
          <p:cNvSpPr/>
          <p:nvPr/>
        </p:nvSpPr>
        <p:spPr>
          <a:xfrm>
            <a:off x="313947" y="4890091"/>
            <a:ext cx="3484346" cy="14534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次世代技術革命</a:t>
            </a:r>
          </a:p>
          <a:p>
            <a:r>
              <a:rPr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◆自動車産業の自動運転化支援</a:t>
            </a:r>
          </a:p>
          <a:p>
            <a:r>
              <a:rPr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◆自動運転</a:t>
            </a:r>
            <a:r>
              <a:rPr lang="en-US" altLang="ja-JP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AI</a:t>
            </a:r>
            <a:r>
              <a:rPr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システムの国産化により、　　</a:t>
            </a:r>
          </a:p>
          <a:p>
            <a:r>
              <a:rPr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lang="en-US" altLang="ja-JP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IT</a:t>
            </a:r>
            <a:r>
              <a:rPr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・</a:t>
            </a:r>
            <a:r>
              <a:rPr lang="en-US" altLang="ja-JP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AI</a:t>
            </a:r>
            <a:r>
              <a:rPr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分野で米中を追撃</a:t>
            </a: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C060F4E3-E5A3-AE45-310E-F498990F8588}"/>
              </a:ext>
            </a:extLst>
          </p:cNvPr>
          <p:cNvSpPr/>
          <p:nvPr/>
        </p:nvSpPr>
        <p:spPr>
          <a:xfrm>
            <a:off x="352925" y="3006293"/>
            <a:ext cx="3484346" cy="14534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脱炭素改革</a:t>
            </a:r>
          </a:p>
          <a:p>
            <a:pPr algn="ctr"/>
            <a:r>
              <a:rPr lang="ja-JP" altLang="en-US" sz="16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高速道路上の大型トラックの電動化により、運輸部門の</a:t>
            </a:r>
            <a:r>
              <a:rPr lang="en-US" altLang="ja-JP" sz="16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Co2</a:t>
            </a:r>
            <a:r>
              <a:rPr lang="ja-JP" altLang="en-US" sz="16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を一気に削減→先ずは東名阪から</a:t>
            </a: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E1F398D4-3026-5BF0-C111-DCA921138DEF}"/>
              </a:ext>
            </a:extLst>
          </p:cNvPr>
          <p:cNvSpPr/>
          <p:nvPr/>
        </p:nvSpPr>
        <p:spPr>
          <a:xfrm>
            <a:off x="316654" y="1071612"/>
            <a:ext cx="3484346" cy="14534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自動運転革命</a:t>
            </a:r>
          </a:p>
          <a:p>
            <a:pPr algn="ctr"/>
            <a:r>
              <a:rPr lang="en-US" altLang="ja-JP" sz="16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24</a:t>
            </a:r>
            <a:r>
              <a:rPr lang="ja-JP" altLang="en-US" sz="16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時間高速道路上を自動運転大型トラック・バスが運行</a:t>
            </a:r>
          </a:p>
          <a:p>
            <a:pPr algn="ctr"/>
            <a:r>
              <a:rPr lang="ja-JP" altLang="en-US" sz="16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→物流・人流が活発化！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32321EE-4EE3-0F26-05D3-5283D0F2A1AE}"/>
              </a:ext>
            </a:extLst>
          </p:cNvPr>
          <p:cNvSpPr txBox="1"/>
          <p:nvPr/>
        </p:nvSpPr>
        <p:spPr>
          <a:xfrm>
            <a:off x="3798293" y="3728"/>
            <a:ext cx="60976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自動運転物流による日本列島改造！</a:t>
            </a:r>
          </a:p>
        </p:txBody>
      </p:sp>
      <p:sp>
        <p:nvSpPr>
          <p:cNvPr id="21" name="スライド番号プレースホルダー 1">
            <a:extLst>
              <a:ext uri="{FF2B5EF4-FFF2-40B4-BE49-F238E27FC236}">
                <a16:creationId xmlns:a16="http://schemas.microsoft.com/office/drawing/2014/main" id="{1C91783B-ADDB-A56F-6E46-C0F852826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69557" y="6563318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A7F5E44-8138-905B-8444-2D9FC8D7BFCE}"/>
              </a:ext>
            </a:extLst>
          </p:cNvPr>
          <p:cNvSpPr txBox="1"/>
          <p:nvPr/>
        </p:nvSpPr>
        <p:spPr>
          <a:xfrm>
            <a:off x="10170184" y="6634887"/>
            <a:ext cx="18517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 ©</a:t>
            </a:r>
            <a:r>
              <a:rPr kumimoji="1" lang="en-US" altLang="ja-JP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fukugo-butsuryu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 </a:t>
            </a:r>
            <a:r>
              <a:rPr kumimoji="1" lang="en-US" altLang="ja-JP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Co.,Ltd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.</a:t>
            </a:r>
            <a:endParaRPr kumimoji="1" lang="ja-JP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2596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268</Words>
  <Application>Microsoft Office PowerPoint</Application>
  <PresentationFormat>ワイド画面</PresentationFormat>
  <Paragraphs>32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明朝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公平 筒井</dc:creator>
  <cp:lastModifiedBy>公平 筒井</cp:lastModifiedBy>
  <cp:revision>1</cp:revision>
  <dcterms:created xsi:type="dcterms:W3CDTF">2026-08-17T06:01:24Z</dcterms:created>
  <dcterms:modified xsi:type="dcterms:W3CDTF">2026-08-17T06:03:02Z</dcterms:modified>
</cp:coreProperties>
</file>